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  <p:sldId id="276" r:id="rId13"/>
    <p:sldId id="277" r:id="rId14"/>
    <p:sldId id="268" r:id="rId15"/>
    <p:sldId id="269" r:id="rId16"/>
    <p:sldId id="270" r:id="rId17"/>
    <p:sldId id="271" r:id="rId18"/>
    <p:sldId id="275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1"/>
    <a:srgbClr val="337CE8"/>
    <a:srgbClr val="803A89"/>
    <a:srgbClr val="1B0E1E"/>
    <a:srgbClr val="1A0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6247" autoAdjust="0"/>
  </p:normalViewPr>
  <p:slideViewPr>
    <p:cSldViewPr snapToGrid="0">
      <p:cViewPr>
        <p:scale>
          <a:sx n="66" d="100"/>
          <a:sy n="66" d="100"/>
        </p:scale>
        <p:origin x="878" y="41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1B4251-5E56-402D-ADCD-9436C72178E2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E150A28-D055-46E0-AF76-9B3B77AE0974}">
      <dgm:prSet phldrT="[Text]" custT="1"/>
      <dgm:spPr/>
      <dgm:t>
        <a:bodyPr/>
        <a:lstStyle/>
        <a:p>
          <a:endParaRPr lang="en-CA" sz="1400" dirty="0"/>
        </a:p>
      </dgm:t>
    </dgm:pt>
    <dgm:pt modelId="{758081BB-DB4B-4D78-B57A-7FA0BA09BC8B}" type="parTrans" cxnId="{A3A5A2B0-C5B4-48B5-883F-0F334B6DCC1A}">
      <dgm:prSet/>
      <dgm:spPr/>
      <dgm:t>
        <a:bodyPr/>
        <a:lstStyle/>
        <a:p>
          <a:endParaRPr lang="en-CA"/>
        </a:p>
      </dgm:t>
    </dgm:pt>
    <dgm:pt modelId="{0708DB84-BFF0-4C23-A1BD-2445B42289C4}" type="sibTrans" cxnId="{A3A5A2B0-C5B4-48B5-883F-0F334B6DCC1A}">
      <dgm:prSet/>
      <dgm:spPr/>
      <dgm:t>
        <a:bodyPr/>
        <a:lstStyle/>
        <a:p>
          <a:endParaRPr lang="en-CA"/>
        </a:p>
      </dgm:t>
    </dgm:pt>
    <dgm:pt modelId="{5C60F64D-A07A-42AA-B918-33F14322D24A}">
      <dgm:prSet phldrT="[Text]" custT="1"/>
      <dgm:spPr/>
      <dgm:t>
        <a:bodyPr/>
        <a:lstStyle/>
        <a:p>
          <a:endParaRPr lang="en-CA" sz="1400" dirty="0"/>
        </a:p>
      </dgm:t>
    </dgm:pt>
    <dgm:pt modelId="{6E58CBD3-BEB4-4962-84D4-9C0D92D6C100}" type="sibTrans" cxnId="{3A04D7F6-3338-4386-95FF-C085E5178C07}">
      <dgm:prSet/>
      <dgm:spPr/>
      <dgm:t>
        <a:bodyPr/>
        <a:lstStyle/>
        <a:p>
          <a:endParaRPr lang="en-CA"/>
        </a:p>
      </dgm:t>
    </dgm:pt>
    <dgm:pt modelId="{2DA72ED5-2B95-4207-AA63-2A320CB7400B}" type="parTrans" cxnId="{3A04D7F6-3338-4386-95FF-C085E5178C07}">
      <dgm:prSet/>
      <dgm:spPr/>
      <dgm:t>
        <a:bodyPr/>
        <a:lstStyle/>
        <a:p>
          <a:endParaRPr lang="en-CA"/>
        </a:p>
      </dgm:t>
    </dgm:pt>
    <dgm:pt modelId="{1F2ED6D0-E081-43E1-B0EF-251E1720478F}">
      <dgm:prSet phldrT="[Text]" custT="1"/>
      <dgm:spPr/>
      <dgm:t>
        <a:bodyPr/>
        <a:lstStyle/>
        <a:p>
          <a:endParaRPr lang="en-CA" sz="1400" i="0" dirty="0"/>
        </a:p>
      </dgm:t>
    </dgm:pt>
    <dgm:pt modelId="{2E06ABC8-D3F0-4CB9-8DFF-9B557DF23B12}" type="sibTrans" cxnId="{8B3C23FE-E7A3-4320-A82B-4BC79C6415A8}">
      <dgm:prSet/>
      <dgm:spPr/>
      <dgm:t>
        <a:bodyPr/>
        <a:lstStyle/>
        <a:p>
          <a:endParaRPr lang="en-CA"/>
        </a:p>
      </dgm:t>
    </dgm:pt>
    <dgm:pt modelId="{BD46DF39-8DA3-4C58-A396-5C2F3F990902}" type="parTrans" cxnId="{8B3C23FE-E7A3-4320-A82B-4BC79C6415A8}">
      <dgm:prSet/>
      <dgm:spPr/>
      <dgm:t>
        <a:bodyPr/>
        <a:lstStyle/>
        <a:p>
          <a:endParaRPr lang="en-CA"/>
        </a:p>
      </dgm:t>
    </dgm:pt>
    <dgm:pt modelId="{CEA589CD-D082-4922-92BC-66318FD9EB37}">
      <dgm:prSet phldrT="[Text]" custT="1"/>
      <dgm:spPr/>
      <dgm:t>
        <a:bodyPr/>
        <a:lstStyle/>
        <a:p>
          <a:endParaRPr lang="en-CA" sz="1400" i="1" dirty="0"/>
        </a:p>
      </dgm:t>
    </dgm:pt>
    <dgm:pt modelId="{1892BAE2-E099-467A-B8FC-1CA27F307EF8}" type="sibTrans" cxnId="{4819AC79-F199-404B-8332-041822DDE909}">
      <dgm:prSet/>
      <dgm:spPr/>
      <dgm:t>
        <a:bodyPr/>
        <a:lstStyle/>
        <a:p>
          <a:endParaRPr lang="en-CA"/>
        </a:p>
      </dgm:t>
    </dgm:pt>
    <dgm:pt modelId="{FAF273E5-AC38-483F-BF15-0143DA43A498}" type="parTrans" cxnId="{4819AC79-F199-404B-8332-041822DDE909}">
      <dgm:prSet/>
      <dgm:spPr/>
      <dgm:t>
        <a:bodyPr/>
        <a:lstStyle/>
        <a:p>
          <a:endParaRPr lang="en-CA"/>
        </a:p>
      </dgm:t>
    </dgm:pt>
    <dgm:pt modelId="{38A55AB8-2A8B-4B57-AEA9-8EC1CACA35EA}">
      <dgm:prSet phldrT="[Text]" custT="1"/>
      <dgm:spPr/>
      <dgm:t>
        <a:bodyPr/>
        <a:lstStyle/>
        <a:p>
          <a:endParaRPr lang="en-CA" sz="1400" i="1" dirty="0"/>
        </a:p>
      </dgm:t>
    </dgm:pt>
    <dgm:pt modelId="{B7808524-CBC8-4A73-BCF7-39BFE3C282D2}" type="sibTrans" cxnId="{23805B92-5AC6-4479-B690-C1F5541F8D42}">
      <dgm:prSet/>
      <dgm:spPr/>
      <dgm:t>
        <a:bodyPr/>
        <a:lstStyle/>
        <a:p>
          <a:endParaRPr lang="en-CA"/>
        </a:p>
      </dgm:t>
    </dgm:pt>
    <dgm:pt modelId="{BBF214B6-C391-4B50-A0DE-A798BB4C6EA4}" type="parTrans" cxnId="{23805B92-5AC6-4479-B690-C1F5541F8D42}">
      <dgm:prSet/>
      <dgm:spPr/>
      <dgm:t>
        <a:bodyPr/>
        <a:lstStyle/>
        <a:p>
          <a:endParaRPr lang="en-CA"/>
        </a:p>
      </dgm:t>
    </dgm:pt>
    <dgm:pt modelId="{DD9FCA3D-21AF-4B2D-94FE-733E88C4E9B0}">
      <dgm:prSet phldrT="[Text]" custT="1"/>
      <dgm:spPr/>
      <dgm:t>
        <a:bodyPr/>
        <a:lstStyle/>
        <a:p>
          <a:endParaRPr lang="en-CA" sz="1400" dirty="0"/>
        </a:p>
      </dgm:t>
    </dgm:pt>
    <dgm:pt modelId="{8587CBB2-DDBC-4C65-9D86-627D896BC7CA}" type="parTrans" cxnId="{05BC3921-8651-4406-939C-AC70F6AF9797}">
      <dgm:prSet/>
      <dgm:spPr/>
      <dgm:t>
        <a:bodyPr/>
        <a:lstStyle/>
        <a:p>
          <a:endParaRPr lang="en-CA"/>
        </a:p>
      </dgm:t>
    </dgm:pt>
    <dgm:pt modelId="{28E2CFBE-14D2-4DBF-B956-440997BE89EF}" type="sibTrans" cxnId="{05BC3921-8651-4406-939C-AC70F6AF9797}">
      <dgm:prSet/>
      <dgm:spPr/>
      <dgm:t>
        <a:bodyPr/>
        <a:lstStyle/>
        <a:p>
          <a:endParaRPr lang="en-CA"/>
        </a:p>
      </dgm:t>
    </dgm:pt>
    <dgm:pt modelId="{DC2423A1-B1C0-479B-B6BF-8595A67073DF}" type="pres">
      <dgm:prSet presAssocID="{8E1B4251-5E56-402D-ADCD-9436C72178E2}" presName="Name0" presStyleCnt="0">
        <dgm:presLayoutVars>
          <dgm:dir/>
          <dgm:resizeHandles val="exact"/>
        </dgm:presLayoutVars>
      </dgm:prSet>
      <dgm:spPr/>
    </dgm:pt>
    <dgm:pt modelId="{3A3185DD-2F55-42BA-90CA-3265B7BE3600}" type="pres">
      <dgm:prSet presAssocID="{DE150A28-D055-46E0-AF76-9B3B77AE0974}" presName="compNode" presStyleCnt="0"/>
      <dgm:spPr/>
    </dgm:pt>
    <dgm:pt modelId="{A1E7B13C-D3D3-455B-A928-304C0C0D26DE}" type="pres">
      <dgm:prSet presAssocID="{DE150A28-D055-46E0-AF76-9B3B77AE0974}" presName="pictRect" presStyleLbl="node1" presStyleIdx="0" presStyleCnt="6" custLinFactNeighborX="-8029" custLinFactNeighborY="36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3679499F-7A92-4EF8-B3AB-7D19066CF8DA}" type="pres">
      <dgm:prSet presAssocID="{DE150A28-D055-46E0-AF76-9B3B77AE0974}" presName="textRect" presStyleLbl="revTx" presStyleIdx="0" presStyleCnt="6" custLinFactNeighborX="-8029" custLinFactNeighborY="5619">
        <dgm:presLayoutVars>
          <dgm:bulletEnabled val="1"/>
        </dgm:presLayoutVars>
      </dgm:prSet>
      <dgm:spPr/>
    </dgm:pt>
    <dgm:pt modelId="{70A28A18-23AD-418E-9C6E-A86BF727D7E4}" type="pres">
      <dgm:prSet presAssocID="{0708DB84-BFF0-4C23-A1BD-2445B42289C4}" presName="sibTrans" presStyleLbl="sibTrans2D1" presStyleIdx="0" presStyleCnt="0"/>
      <dgm:spPr/>
    </dgm:pt>
    <dgm:pt modelId="{A151BBB5-8E4B-4D84-A634-0CF2AB3D3919}" type="pres">
      <dgm:prSet presAssocID="{38A55AB8-2A8B-4B57-AEA9-8EC1CACA35EA}" presName="compNode" presStyleCnt="0"/>
      <dgm:spPr/>
    </dgm:pt>
    <dgm:pt modelId="{968628B1-9B71-4237-892F-65D0F819DAD5}" type="pres">
      <dgm:prSet presAssocID="{38A55AB8-2A8B-4B57-AEA9-8EC1CACA35EA}" presName="pictRect" presStyleLbl="nod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1489" b="31489"/>
          </a:stretch>
        </a:blipFill>
      </dgm:spPr>
    </dgm:pt>
    <dgm:pt modelId="{31798877-A4D6-4390-99BF-CB93CDD44AA2}" type="pres">
      <dgm:prSet presAssocID="{38A55AB8-2A8B-4B57-AEA9-8EC1CACA35EA}" presName="textRect" presStyleLbl="revTx" presStyleIdx="1" presStyleCnt="6" custScaleX="162516">
        <dgm:presLayoutVars>
          <dgm:bulletEnabled val="1"/>
        </dgm:presLayoutVars>
      </dgm:prSet>
      <dgm:spPr/>
    </dgm:pt>
    <dgm:pt modelId="{CC41DE08-96C2-47A2-AD3A-4296AF5CBC0F}" type="pres">
      <dgm:prSet presAssocID="{B7808524-CBC8-4A73-BCF7-39BFE3C282D2}" presName="sibTrans" presStyleLbl="sibTrans2D1" presStyleIdx="0" presStyleCnt="0"/>
      <dgm:spPr/>
    </dgm:pt>
    <dgm:pt modelId="{911FE3D3-BB74-49E7-89B9-561762A7B5A5}" type="pres">
      <dgm:prSet presAssocID="{1F2ED6D0-E081-43E1-B0EF-251E1720478F}" presName="compNode" presStyleCnt="0"/>
      <dgm:spPr/>
    </dgm:pt>
    <dgm:pt modelId="{7A40F98E-5826-4753-9D5D-567D63A93EC7}" type="pres">
      <dgm:prSet presAssocID="{1F2ED6D0-E081-43E1-B0EF-251E1720478F}" presName="pictRect" presStyleLbl="node1" presStyleIdx="2" presStyleCnt="6" custLinFactNeighborX="5593" custLinFactNeighborY="2313"/>
      <dgm:spPr>
        <a:blipFill dpi="0" rotWithShape="1">
          <a:blip xmlns:r="http://schemas.openxmlformats.org/officeDocument/2006/relationships" r:embed="rId3"/>
          <a:srcRect/>
          <a:stretch>
            <a:fillRect t="22801" b="22801"/>
          </a:stretch>
        </a:blipFill>
      </dgm:spPr>
    </dgm:pt>
    <dgm:pt modelId="{94D12B59-BAC6-433A-B879-60082A3AF63F}" type="pres">
      <dgm:prSet presAssocID="{1F2ED6D0-E081-43E1-B0EF-251E1720478F}" presName="textRect" presStyleLbl="revTx" presStyleIdx="2" presStyleCnt="6" custScaleX="101653" custLinFactNeighborX="5593" custLinFactNeighborY="3109">
        <dgm:presLayoutVars>
          <dgm:bulletEnabled val="1"/>
        </dgm:presLayoutVars>
      </dgm:prSet>
      <dgm:spPr/>
    </dgm:pt>
    <dgm:pt modelId="{41668A69-E5B8-475A-AC6A-57F8EF675036}" type="pres">
      <dgm:prSet presAssocID="{2E06ABC8-D3F0-4CB9-8DFF-9B557DF23B12}" presName="sibTrans" presStyleLbl="sibTrans2D1" presStyleIdx="0" presStyleCnt="0"/>
      <dgm:spPr/>
    </dgm:pt>
    <dgm:pt modelId="{425AF879-DD44-40E5-B543-2B516191CC19}" type="pres">
      <dgm:prSet presAssocID="{CEA589CD-D082-4922-92BC-66318FD9EB37}" presName="compNode" presStyleCnt="0"/>
      <dgm:spPr/>
    </dgm:pt>
    <dgm:pt modelId="{431880C7-EE98-483E-9009-55FFE00292BC}" type="pres">
      <dgm:prSet presAssocID="{CEA589CD-D082-4922-92BC-66318FD9EB37}" presName="pictRect" presStyleLbl="node1" presStyleIdx="3" presStyleCnt="6" custLinFactNeighborX="-19439" custLinFactNeighborY="3026"/>
      <dgm:spPr>
        <a:blipFill dpi="0" rotWithShape="1">
          <a:blip xmlns:r="http://schemas.openxmlformats.org/officeDocument/2006/relationships" r:embed="rId4"/>
          <a:srcRect/>
          <a:stretch>
            <a:fillRect t="4644" b="4644"/>
          </a:stretch>
        </a:blipFill>
      </dgm:spPr>
    </dgm:pt>
    <dgm:pt modelId="{E085903A-3E4A-4598-A092-CD48FE1B603F}" type="pres">
      <dgm:prSet presAssocID="{CEA589CD-D082-4922-92BC-66318FD9EB37}" presName="textRect" presStyleLbl="revTx" presStyleIdx="3" presStyleCnt="6" custLinFactNeighborX="-19439" custLinFactNeighborY="246">
        <dgm:presLayoutVars>
          <dgm:bulletEnabled val="1"/>
        </dgm:presLayoutVars>
      </dgm:prSet>
      <dgm:spPr/>
    </dgm:pt>
    <dgm:pt modelId="{768AE8C4-C2AC-4198-A817-901615916AD1}" type="pres">
      <dgm:prSet presAssocID="{1892BAE2-E099-467A-B8FC-1CA27F307EF8}" presName="sibTrans" presStyleLbl="sibTrans2D1" presStyleIdx="0" presStyleCnt="0"/>
      <dgm:spPr/>
    </dgm:pt>
    <dgm:pt modelId="{9C09DF58-B8AB-4F06-A3BD-C17DFC8DC6B7}" type="pres">
      <dgm:prSet presAssocID="{DD9FCA3D-21AF-4B2D-94FE-733E88C4E9B0}" presName="compNode" presStyleCnt="0"/>
      <dgm:spPr/>
    </dgm:pt>
    <dgm:pt modelId="{972091E9-ED33-4343-9FA7-70C453DFEFC3}" type="pres">
      <dgm:prSet presAssocID="{DD9FCA3D-21AF-4B2D-94FE-733E88C4E9B0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FC518936-C74C-4759-9E7D-902AC6E61617}" type="pres">
      <dgm:prSet presAssocID="{DD9FCA3D-21AF-4B2D-94FE-733E88C4E9B0}" presName="textRect" presStyleLbl="revTx" presStyleIdx="4" presStyleCnt="6">
        <dgm:presLayoutVars>
          <dgm:bulletEnabled val="1"/>
        </dgm:presLayoutVars>
      </dgm:prSet>
      <dgm:spPr/>
    </dgm:pt>
    <dgm:pt modelId="{85DCBB86-304A-46BE-B33E-4B8359450CCA}" type="pres">
      <dgm:prSet presAssocID="{28E2CFBE-14D2-4DBF-B956-440997BE89EF}" presName="sibTrans" presStyleLbl="sibTrans2D1" presStyleIdx="0" presStyleCnt="0"/>
      <dgm:spPr/>
    </dgm:pt>
    <dgm:pt modelId="{39000BF5-E1B9-4020-A505-AA91DD5EFD8D}" type="pres">
      <dgm:prSet presAssocID="{5C60F64D-A07A-42AA-B918-33F14322D24A}" presName="compNode" presStyleCnt="0"/>
      <dgm:spPr/>
    </dgm:pt>
    <dgm:pt modelId="{F2BD946D-E5AC-4902-B6A2-097D66322A52}" type="pres">
      <dgm:prSet presAssocID="{5C60F64D-A07A-42AA-B918-33F14322D24A}" presName="pictRect" presStyleLbl="node1" presStyleIdx="5" presStyleCnt="6"/>
      <dgm:spPr>
        <a:blipFill dpi="0" rotWithShape="1">
          <a:blip xmlns:r="http://schemas.openxmlformats.org/officeDocument/2006/relationships" r:embed="rId6"/>
          <a:srcRect/>
          <a:stretch>
            <a:fillRect t="9180" b="9180"/>
          </a:stretch>
        </a:blipFill>
      </dgm:spPr>
    </dgm:pt>
    <dgm:pt modelId="{4D4F997E-4E1F-4AF2-B860-6FC05481CBF2}" type="pres">
      <dgm:prSet presAssocID="{5C60F64D-A07A-42AA-B918-33F14322D24A}" presName="textRect" presStyleLbl="revTx" presStyleIdx="5" presStyleCnt="6" custScaleX="139696">
        <dgm:presLayoutVars>
          <dgm:bulletEnabled val="1"/>
        </dgm:presLayoutVars>
      </dgm:prSet>
      <dgm:spPr/>
    </dgm:pt>
  </dgm:ptLst>
  <dgm:cxnLst>
    <dgm:cxn modelId="{FA161008-F569-4A82-B494-CAC96D1232B0}" type="presOf" srcId="{28E2CFBE-14D2-4DBF-B956-440997BE89EF}" destId="{85DCBB86-304A-46BE-B33E-4B8359450CCA}" srcOrd="0" destOrd="0" presId="urn:microsoft.com/office/officeart/2005/8/layout/pList1"/>
    <dgm:cxn modelId="{05BC3921-8651-4406-939C-AC70F6AF9797}" srcId="{8E1B4251-5E56-402D-ADCD-9436C72178E2}" destId="{DD9FCA3D-21AF-4B2D-94FE-733E88C4E9B0}" srcOrd="4" destOrd="0" parTransId="{8587CBB2-DDBC-4C65-9D86-627D896BC7CA}" sibTransId="{28E2CFBE-14D2-4DBF-B956-440997BE89EF}"/>
    <dgm:cxn modelId="{C8D38F26-7BC4-4160-A762-A5863F9F000E}" type="presOf" srcId="{DD9FCA3D-21AF-4B2D-94FE-733E88C4E9B0}" destId="{FC518936-C74C-4759-9E7D-902AC6E61617}" srcOrd="0" destOrd="0" presId="urn:microsoft.com/office/officeart/2005/8/layout/pList1"/>
    <dgm:cxn modelId="{7AA1D026-A3B5-4A68-B14C-DC7594565B85}" type="presOf" srcId="{DE150A28-D055-46E0-AF76-9B3B77AE0974}" destId="{3679499F-7A92-4EF8-B3AB-7D19066CF8DA}" srcOrd="0" destOrd="0" presId="urn:microsoft.com/office/officeart/2005/8/layout/pList1"/>
    <dgm:cxn modelId="{F2BABE32-73F8-46EC-9CEF-37332368B21A}" type="presOf" srcId="{38A55AB8-2A8B-4B57-AEA9-8EC1CACA35EA}" destId="{31798877-A4D6-4390-99BF-CB93CDD44AA2}" srcOrd="0" destOrd="0" presId="urn:microsoft.com/office/officeart/2005/8/layout/pList1"/>
    <dgm:cxn modelId="{16BAD163-849F-4A60-8A5A-D0F68972852B}" type="presOf" srcId="{8E1B4251-5E56-402D-ADCD-9436C72178E2}" destId="{DC2423A1-B1C0-479B-B6BF-8595A67073DF}" srcOrd="0" destOrd="0" presId="urn:microsoft.com/office/officeart/2005/8/layout/pList1"/>
    <dgm:cxn modelId="{20AE6C76-634B-4E8C-9FD6-CF15FFF534D1}" type="presOf" srcId="{B7808524-CBC8-4A73-BCF7-39BFE3C282D2}" destId="{CC41DE08-96C2-47A2-AD3A-4296AF5CBC0F}" srcOrd="0" destOrd="0" presId="urn:microsoft.com/office/officeart/2005/8/layout/pList1"/>
    <dgm:cxn modelId="{4819AC79-F199-404B-8332-041822DDE909}" srcId="{8E1B4251-5E56-402D-ADCD-9436C72178E2}" destId="{CEA589CD-D082-4922-92BC-66318FD9EB37}" srcOrd="3" destOrd="0" parTransId="{FAF273E5-AC38-483F-BF15-0143DA43A498}" sibTransId="{1892BAE2-E099-467A-B8FC-1CA27F307EF8}"/>
    <dgm:cxn modelId="{23805B92-5AC6-4479-B690-C1F5541F8D42}" srcId="{8E1B4251-5E56-402D-ADCD-9436C72178E2}" destId="{38A55AB8-2A8B-4B57-AEA9-8EC1CACA35EA}" srcOrd="1" destOrd="0" parTransId="{BBF214B6-C391-4B50-A0DE-A798BB4C6EA4}" sibTransId="{B7808524-CBC8-4A73-BCF7-39BFE3C282D2}"/>
    <dgm:cxn modelId="{C2B67F94-E52D-4406-8320-DFDDC5DC2283}" type="presOf" srcId="{1F2ED6D0-E081-43E1-B0EF-251E1720478F}" destId="{94D12B59-BAC6-433A-B879-60082A3AF63F}" srcOrd="0" destOrd="0" presId="urn:microsoft.com/office/officeart/2005/8/layout/pList1"/>
    <dgm:cxn modelId="{0C9CB4A8-E37E-41B7-9336-76CB18AB3E4E}" type="presOf" srcId="{0708DB84-BFF0-4C23-A1BD-2445B42289C4}" destId="{70A28A18-23AD-418E-9C6E-A86BF727D7E4}" srcOrd="0" destOrd="0" presId="urn:microsoft.com/office/officeart/2005/8/layout/pList1"/>
    <dgm:cxn modelId="{E44D05AB-9C4A-4169-BD71-5ADE03C28C9D}" type="presOf" srcId="{1892BAE2-E099-467A-B8FC-1CA27F307EF8}" destId="{768AE8C4-C2AC-4198-A817-901615916AD1}" srcOrd="0" destOrd="0" presId="urn:microsoft.com/office/officeart/2005/8/layout/pList1"/>
    <dgm:cxn modelId="{A3A5A2B0-C5B4-48B5-883F-0F334B6DCC1A}" srcId="{8E1B4251-5E56-402D-ADCD-9436C72178E2}" destId="{DE150A28-D055-46E0-AF76-9B3B77AE0974}" srcOrd="0" destOrd="0" parTransId="{758081BB-DB4B-4D78-B57A-7FA0BA09BC8B}" sibTransId="{0708DB84-BFF0-4C23-A1BD-2445B42289C4}"/>
    <dgm:cxn modelId="{921812CC-A98D-4F63-8262-B51649A830F1}" type="presOf" srcId="{5C60F64D-A07A-42AA-B918-33F14322D24A}" destId="{4D4F997E-4E1F-4AF2-B860-6FC05481CBF2}" srcOrd="0" destOrd="0" presId="urn:microsoft.com/office/officeart/2005/8/layout/pList1"/>
    <dgm:cxn modelId="{902809E7-90D2-43D6-AAF7-E1749A73BF86}" type="presOf" srcId="{CEA589CD-D082-4922-92BC-66318FD9EB37}" destId="{E085903A-3E4A-4598-A092-CD48FE1B603F}" srcOrd="0" destOrd="0" presId="urn:microsoft.com/office/officeart/2005/8/layout/pList1"/>
    <dgm:cxn modelId="{3A04D7F6-3338-4386-95FF-C085E5178C07}" srcId="{8E1B4251-5E56-402D-ADCD-9436C72178E2}" destId="{5C60F64D-A07A-42AA-B918-33F14322D24A}" srcOrd="5" destOrd="0" parTransId="{2DA72ED5-2B95-4207-AA63-2A320CB7400B}" sibTransId="{6E58CBD3-BEB4-4962-84D4-9C0D92D6C100}"/>
    <dgm:cxn modelId="{7CAEABF7-70C9-4366-9152-C01451A06C4F}" type="presOf" srcId="{2E06ABC8-D3F0-4CB9-8DFF-9B557DF23B12}" destId="{41668A69-E5B8-475A-AC6A-57F8EF675036}" srcOrd="0" destOrd="0" presId="urn:microsoft.com/office/officeart/2005/8/layout/pList1"/>
    <dgm:cxn modelId="{8B3C23FE-E7A3-4320-A82B-4BC79C6415A8}" srcId="{8E1B4251-5E56-402D-ADCD-9436C72178E2}" destId="{1F2ED6D0-E081-43E1-B0EF-251E1720478F}" srcOrd="2" destOrd="0" parTransId="{BD46DF39-8DA3-4C58-A396-5C2F3F990902}" sibTransId="{2E06ABC8-D3F0-4CB9-8DFF-9B557DF23B12}"/>
    <dgm:cxn modelId="{BCFFE17E-AFCA-4C5F-BBD6-438C7D4E8DC2}" type="presParOf" srcId="{DC2423A1-B1C0-479B-B6BF-8595A67073DF}" destId="{3A3185DD-2F55-42BA-90CA-3265B7BE3600}" srcOrd="0" destOrd="0" presId="urn:microsoft.com/office/officeart/2005/8/layout/pList1"/>
    <dgm:cxn modelId="{EC8E3153-4207-4207-8D2A-7E492BF95E80}" type="presParOf" srcId="{3A3185DD-2F55-42BA-90CA-3265B7BE3600}" destId="{A1E7B13C-D3D3-455B-A928-304C0C0D26DE}" srcOrd="0" destOrd="0" presId="urn:microsoft.com/office/officeart/2005/8/layout/pList1"/>
    <dgm:cxn modelId="{741D6036-3E9B-421A-A391-D32A9433B2DC}" type="presParOf" srcId="{3A3185DD-2F55-42BA-90CA-3265B7BE3600}" destId="{3679499F-7A92-4EF8-B3AB-7D19066CF8DA}" srcOrd="1" destOrd="0" presId="urn:microsoft.com/office/officeart/2005/8/layout/pList1"/>
    <dgm:cxn modelId="{314DE303-794D-450A-9005-55FD1744292B}" type="presParOf" srcId="{DC2423A1-B1C0-479B-B6BF-8595A67073DF}" destId="{70A28A18-23AD-418E-9C6E-A86BF727D7E4}" srcOrd="1" destOrd="0" presId="urn:microsoft.com/office/officeart/2005/8/layout/pList1"/>
    <dgm:cxn modelId="{F1E8BBCD-56BD-4235-8070-39FC94A092FA}" type="presParOf" srcId="{DC2423A1-B1C0-479B-B6BF-8595A67073DF}" destId="{A151BBB5-8E4B-4D84-A634-0CF2AB3D3919}" srcOrd="2" destOrd="0" presId="urn:microsoft.com/office/officeart/2005/8/layout/pList1"/>
    <dgm:cxn modelId="{718CD34F-76E2-47C7-B914-EA955336B9F6}" type="presParOf" srcId="{A151BBB5-8E4B-4D84-A634-0CF2AB3D3919}" destId="{968628B1-9B71-4237-892F-65D0F819DAD5}" srcOrd="0" destOrd="0" presId="urn:microsoft.com/office/officeart/2005/8/layout/pList1"/>
    <dgm:cxn modelId="{BA4BD5D3-6F2A-43B4-809F-C588540ABA80}" type="presParOf" srcId="{A151BBB5-8E4B-4D84-A634-0CF2AB3D3919}" destId="{31798877-A4D6-4390-99BF-CB93CDD44AA2}" srcOrd="1" destOrd="0" presId="urn:microsoft.com/office/officeart/2005/8/layout/pList1"/>
    <dgm:cxn modelId="{5F86764A-C7B6-46F7-9EE7-7F6194C630BF}" type="presParOf" srcId="{DC2423A1-B1C0-479B-B6BF-8595A67073DF}" destId="{CC41DE08-96C2-47A2-AD3A-4296AF5CBC0F}" srcOrd="3" destOrd="0" presId="urn:microsoft.com/office/officeart/2005/8/layout/pList1"/>
    <dgm:cxn modelId="{8135026C-6F86-4B92-B189-17710275BCE1}" type="presParOf" srcId="{DC2423A1-B1C0-479B-B6BF-8595A67073DF}" destId="{911FE3D3-BB74-49E7-89B9-561762A7B5A5}" srcOrd="4" destOrd="0" presId="urn:microsoft.com/office/officeart/2005/8/layout/pList1"/>
    <dgm:cxn modelId="{5A46964D-BD70-4B33-8C1C-C14AF2F6E832}" type="presParOf" srcId="{911FE3D3-BB74-49E7-89B9-561762A7B5A5}" destId="{7A40F98E-5826-4753-9D5D-567D63A93EC7}" srcOrd="0" destOrd="0" presId="urn:microsoft.com/office/officeart/2005/8/layout/pList1"/>
    <dgm:cxn modelId="{D147FF2B-D334-46C8-A685-CB822E1AB65B}" type="presParOf" srcId="{911FE3D3-BB74-49E7-89B9-561762A7B5A5}" destId="{94D12B59-BAC6-433A-B879-60082A3AF63F}" srcOrd="1" destOrd="0" presId="urn:microsoft.com/office/officeart/2005/8/layout/pList1"/>
    <dgm:cxn modelId="{48B70DFB-2F82-42DA-B163-B1F7B1BDF977}" type="presParOf" srcId="{DC2423A1-B1C0-479B-B6BF-8595A67073DF}" destId="{41668A69-E5B8-475A-AC6A-57F8EF675036}" srcOrd="5" destOrd="0" presId="urn:microsoft.com/office/officeart/2005/8/layout/pList1"/>
    <dgm:cxn modelId="{3BD14C52-6678-48A1-B542-F4B886DCCB35}" type="presParOf" srcId="{DC2423A1-B1C0-479B-B6BF-8595A67073DF}" destId="{425AF879-DD44-40E5-B543-2B516191CC19}" srcOrd="6" destOrd="0" presId="urn:microsoft.com/office/officeart/2005/8/layout/pList1"/>
    <dgm:cxn modelId="{1FDECE37-DAAA-42AA-98F8-6CAC99E48501}" type="presParOf" srcId="{425AF879-DD44-40E5-B543-2B516191CC19}" destId="{431880C7-EE98-483E-9009-55FFE00292BC}" srcOrd="0" destOrd="0" presId="urn:microsoft.com/office/officeart/2005/8/layout/pList1"/>
    <dgm:cxn modelId="{D80BCD07-8ECC-4144-B2BE-F10511BDE170}" type="presParOf" srcId="{425AF879-DD44-40E5-B543-2B516191CC19}" destId="{E085903A-3E4A-4598-A092-CD48FE1B603F}" srcOrd="1" destOrd="0" presId="urn:microsoft.com/office/officeart/2005/8/layout/pList1"/>
    <dgm:cxn modelId="{06F95397-5204-4917-8DC3-528CFCEB2762}" type="presParOf" srcId="{DC2423A1-B1C0-479B-B6BF-8595A67073DF}" destId="{768AE8C4-C2AC-4198-A817-901615916AD1}" srcOrd="7" destOrd="0" presId="urn:microsoft.com/office/officeart/2005/8/layout/pList1"/>
    <dgm:cxn modelId="{91D6D461-79FE-48BF-985A-F077AD71C487}" type="presParOf" srcId="{DC2423A1-B1C0-479B-B6BF-8595A67073DF}" destId="{9C09DF58-B8AB-4F06-A3BD-C17DFC8DC6B7}" srcOrd="8" destOrd="0" presId="urn:microsoft.com/office/officeart/2005/8/layout/pList1"/>
    <dgm:cxn modelId="{20D7F50F-5BD2-42AE-9A8E-C0535390FA8B}" type="presParOf" srcId="{9C09DF58-B8AB-4F06-A3BD-C17DFC8DC6B7}" destId="{972091E9-ED33-4343-9FA7-70C453DFEFC3}" srcOrd="0" destOrd="0" presId="urn:microsoft.com/office/officeart/2005/8/layout/pList1"/>
    <dgm:cxn modelId="{381D87B8-C792-4165-8FAC-15596ADF2A43}" type="presParOf" srcId="{9C09DF58-B8AB-4F06-A3BD-C17DFC8DC6B7}" destId="{FC518936-C74C-4759-9E7D-902AC6E61617}" srcOrd="1" destOrd="0" presId="urn:microsoft.com/office/officeart/2005/8/layout/pList1"/>
    <dgm:cxn modelId="{A90AFCCD-0450-418D-95D7-B3BFA3BEC6DF}" type="presParOf" srcId="{DC2423A1-B1C0-479B-B6BF-8595A67073DF}" destId="{85DCBB86-304A-46BE-B33E-4B8359450CCA}" srcOrd="9" destOrd="0" presId="urn:microsoft.com/office/officeart/2005/8/layout/pList1"/>
    <dgm:cxn modelId="{378FC92B-5FCC-4FEC-BDB2-D321DC00F1E8}" type="presParOf" srcId="{DC2423A1-B1C0-479B-B6BF-8595A67073DF}" destId="{39000BF5-E1B9-4020-A505-AA91DD5EFD8D}" srcOrd="10" destOrd="0" presId="urn:microsoft.com/office/officeart/2005/8/layout/pList1"/>
    <dgm:cxn modelId="{E9F92739-F3FF-4890-B5CE-59E04773ED49}" type="presParOf" srcId="{39000BF5-E1B9-4020-A505-AA91DD5EFD8D}" destId="{F2BD946D-E5AC-4902-B6A2-097D66322A52}" srcOrd="0" destOrd="0" presId="urn:microsoft.com/office/officeart/2005/8/layout/pList1"/>
    <dgm:cxn modelId="{CDC021A8-5DBE-4DAE-9130-CAD9BC7FE7E3}" type="presParOf" srcId="{39000BF5-E1B9-4020-A505-AA91DD5EFD8D}" destId="{4D4F997E-4E1F-4AF2-B860-6FC05481CBF2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7B13C-D3D3-455B-A928-304C0C0D26DE}">
      <dsp:nvSpPr>
        <dsp:cNvPr id="0" name=""/>
        <dsp:cNvSpPr/>
      </dsp:nvSpPr>
      <dsp:spPr>
        <a:xfrm>
          <a:off x="81492" y="56323"/>
          <a:ext cx="2173698" cy="1497678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79499F-7A92-4EF8-B3AB-7D19066CF8DA}">
      <dsp:nvSpPr>
        <dsp:cNvPr id="0" name=""/>
        <dsp:cNvSpPr/>
      </dsp:nvSpPr>
      <dsp:spPr>
        <a:xfrm>
          <a:off x="81492" y="1544426"/>
          <a:ext cx="2173698" cy="806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/>
        </a:p>
      </dsp:txBody>
      <dsp:txXfrm>
        <a:off x="81492" y="1544426"/>
        <a:ext cx="2173698" cy="806442"/>
      </dsp:txXfrm>
    </dsp:sp>
    <dsp:sp modelId="{968628B1-9B71-4237-892F-65D0F819DAD5}">
      <dsp:nvSpPr>
        <dsp:cNvPr id="0" name=""/>
        <dsp:cNvSpPr/>
      </dsp:nvSpPr>
      <dsp:spPr>
        <a:xfrm>
          <a:off x="3326633" y="1434"/>
          <a:ext cx="2173698" cy="1497678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1489" b="31489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98877-A4D6-4390-99BF-CB93CDD44AA2}">
      <dsp:nvSpPr>
        <dsp:cNvPr id="0" name=""/>
        <dsp:cNvSpPr/>
      </dsp:nvSpPr>
      <dsp:spPr>
        <a:xfrm>
          <a:off x="2647178" y="1499112"/>
          <a:ext cx="3532608" cy="806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i="1" kern="1200" dirty="0"/>
        </a:p>
      </dsp:txBody>
      <dsp:txXfrm>
        <a:off x="2647178" y="1499112"/>
        <a:ext cx="3532608" cy="806442"/>
      </dsp:txXfrm>
    </dsp:sp>
    <dsp:sp modelId="{7A40F98E-5826-4753-9D5D-567D63A93EC7}">
      <dsp:nvSpPr>
        <dsp:cNvPr id="0" name=""/>
        <dsp:cNvSpPr/>
      </dsp:nvSpPr>
      <dsp:spPr>
        <a:xfrm>
          <a:off x="6536788" y="36075"/>
          <a:ext cx="2173698" cy="1497678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2801" b="22801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12B59-BAC6-433A-B879-60082A3AF63F}">
      <dsp:nvSpPr>
        <dsp:cNvPr id="0" name=""/>
        <dsp:cNvSpPr/>
      </dsp:nvSpPr>
      <dsp:spPr>
        <a:xfrm>
          <a:off x="6518822" y="1524184"/>
          <a:ext cx="2209629" cy="806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i="0" kern="1200" dirty="0"/>
        </a:p>
      </dsp:txBody>
      <dsp:txXfrm>
        <a:off x="6518822" y="1524184"/>
        <a:ext cx="2209629" cy="806442"/>
      </dsp:txXfrm>
    </dsp:sp>
    <dsp:sp modelId="{431880C7-EE98-483E-9009-55FFE00292BC}">
      <dsp:nvSpPr>
        <dsp:cNvPr id="0" name=""/>
        <dsp:cNvSpPr/>
      </dsp:nvSpPr>
      <dsp:spPr>
        <a:xfrm>
          <a:off x="99457" y="2568244"/>
          <a:ext cx="2173698" cy="1497678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4644" b="464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5903A-3E4A-4598-A092-CD48FE1B603F}">
      <dsp:nvSpPr>
        <dsp:cNvPr id="0" name=""/>
        <dsp:cNvSpPr/>
      </dsp:nvSpPr>
      <dsp:spPr>
        <a:xfrm>
          <a:off x="99457" y="4022036"/>
          <a:ext cx="2173698" cy="806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i="1" kern="1200" dirty="0"/>
        </a:p>
      </dsp:txBody>
      <dsp:txXfrm>
        <a:off x="99457" y="4022036"/>
        <a:ext cx="2173698" cy="806442"/>
      </dsp:txXfrm>
    </dsp:sp>
    <dsp:sp modelId="{972091E9-ED33-4343-9FA7-70C453DFEFC3}">
      <dsp:nvSpPr>
        <dsp:cNvPr id="0" name=""/>
        <dsp:cNvSpPr/>
      </dsp:nvSpPr>
      <dsp:spPr>
        <a:xfrm>
          <a:off x="2913163" y="2522924"/>
          <a:ext cx="2173698" cy="1497678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18936-C74C-4759-9E7D-902AC6E61617}">
      <dsp:nvSpPr>
        <dsp:cNvPr id="0" name=""/>
        <dsp:cNvSpPr/>
      </dsp:nvSpPr>
      <dsp:spPr>
        <a:xfrm>
          <a:off x="2913163" y="4020602"/>
          <a:ext cx="2173698" cy="806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/>
        </a:p>
      </dsp:txBody>
      <dsp:txXfrm>
        <a:off x="2913163" y="4020602"/>
        <a:ext cx="2173698" cy="806442"/>
      </dsp:txXfrm>
    </dsp:sp>
    <dsp:sp modelId="{F2BD946D-E5AC-4902-B6A2-097D66322A52}">
      <dsp:nvSpPr>
        <dsp:cNvPr id="0" name=""/>
        <dsp:cNvSpPr/>
      </dsp:nvSpPr>
      <dsp:spPr>
        <a:xfrm>
          <a:off x="5735758" y="2522924"/>
          <a:ext cx="2173698" cy="1497678"/>
        </a:xfrm>
        <a:prstGeom prst="roundRect">
          <a:avLst/>
        </a:prstGeom>
        <a:blipFill dpi="0" rotWithShape="1">
          <a:blip xmlns:r="http://schemas.openxmlformats.org/officeDocument/2006/relationships" r:embed="rId6"/>
          <a:srcRect/>
          <a:stretch>
            <a:fillRect t="9180" b="918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F997E-4E1F-4AF2-B860-6FC05481CBF2}">
      <dsp:nvSpPr>
        <dsp:cNvPr id="0" name=""/>
        <dsp:cNvSpPr/>
      </dsp:nvSpPr>
      <dsp:spPr>
        <a:xfrm>
          <a:off x="5304322" y="4020602"/>
          <a:ext cx="3036569" cy="806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/>
        </a:p>
      </dsp:txBody>
      <dsp:txXfrm>
        <a:off x="5304322" y="4020602"/>
        <a:ext cx="3036569" cy="806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AB7CA-83B8-4692-917C-120FD5FA640D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5ADA6-A340-4D2E-9A00-6C12A3FCBAD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4482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289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3581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006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291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659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264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8185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3278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289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117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905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06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68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583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4913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ADA6-A340-4D2E-9A00-6C12A3FCBAD1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7732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60C6-0A0A-D3B4-30AE-8AD62BB40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92F07-3DFE-C010-F6D4-FBA6E285B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427D-8651-9F94-1C51-22672BE2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B3ED-7643-3577-9E9A-EF53B76C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2F8EA-34CA-EC25-E40B-7FF626D9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1985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8067-0991-BBEA-9C8A-472E18BA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687BF-24E6-3F51-217E-8D7CC47AD3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5C7D2-F353-9BBA-015C-0E2EF21EB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73D4-8D33-A2C8-C036-44CC8127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6694C-B283-5FEC-75B7-9BE30F79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10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E92ED-031C-12C6-D6F4-9E5E614F4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91000-A575-BE44-D813-4B04DA3C0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4078A-453D-8E88-8500-E7410246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0B374-6AA3-B3A3-5A89-E8270AD4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544D2-CF15-1580-DEB5-96CCD008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13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E35C-15FC-F08F-A338-757166C2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DEB9-54BB-A6EF-555E-7EDC30E59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8531-10AF-2E7A-1518-F4F72DDD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99916-664A-0F04-AF7D-C1A90BD6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C64DF-05CD-6E5F-E258-C33EDA7A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954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7F5B-F8C5-4AE3-C22E-0F7C9357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F5CBF-9D1F-683C-365B-A641050DA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A750A-CCD9-6C68-971D-2E160DABA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C9806-847A-BEE9-6D9B-192B5EBE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EC863-C33E-5D38-62BF-857AF18D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327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1A2C-4BE7-F018-B2EE-049B43D0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1593C-E25A-DE85-6CAE-5F06A69A8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CC2C8-DAA5-F353-859B-989265BDF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D729DC-667C-ECAA-5ACA-FA619DAB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80A4D-F7F9-E577-FCDA-C462EE86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6A071-4E2C-1BB1-6430-1D23A3DB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624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B656-E6C7-8DC7-6ECC-37973115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E2F16-8E96-68F7-F77F-CC362317B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E34C2-BB19-AE96-58FE-8783E8B35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18A18-E347-9A59-E876-1360EB883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F942E-9C55-ED92-F701-21B57397A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23A98-4D00-25AC-AEB8-CB0D6E1D9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65EA2-BB74-AC23-C7F4-1685610C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9E6AC-4456-E53F-CE3E-D5A758B04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279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890E-09BC-5E4B-EC15-FD0D7EBA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895401-1A2F-EC50-8497-3A59D0FE9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B95B2-F9B1-D002-36D7-224FECD1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D4CD1-F282-C36E-8061-F9F20A68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403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F37B2-BA82-C2EE-40EE-F7A402D9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EF769-9942-197C-35DA-7168E24E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1756-5564-D01A-FFFD-B9DBBCDB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564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4DAB-15A9-6817-A027-84098266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D639-9BC4-C5B8-4889-6E11D3DAB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F698F-611E-A388-CB6D-96CFA62A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8895B-B450-AC8F-167E-CB1839EA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0C5FF-AD26-C322-2F3D-97A17A3F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71668-22BB-682E-D259-87586538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097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2D7E-41C6-8B6D-E1B7-B2875C35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3FEFC-AC18-DC54-8C12-AA5B72681D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CE078-89F6-A15A-7172-69156F08F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5F492-688F-A1FC-CD9A-9F541CFF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BD1A6-9C6B-8ABD-C551-2B415B87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025CD-CC91-9207-BC09-2B28D1F4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01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EECFB-9972-93DB-34C0-3F32F979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16265-4105-3A36-4CC6-554A728CA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902F-E512-D833-ED66-2368837AA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D544C3-57B4-4287-8B9F-F4C5678B945C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56147-EC48-BF93-32DE-4A26D76F8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4C6AE-DF84-808E-EA89-640608455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119D7C-2BBF-4347-9DDC-2BE5BC928B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61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36.png"/><Relationship Id="rId10" Type="http://schemas.microsoft.com/office/2007/relationships/diagramDrawing" Target="../diagrams/drawing1.xml"/><Relationship Id="rId4" Type="http://schemas.microsoft.com/office/2017/06/relationships/model3d" Target="../media/model3d1.glb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hleyariz.com/work/myfitnesspal-casestud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reamerux.com/articles/6n85nzx7kpyxdj3wj6elmrer83nsmj" TargetMode="External"/><Relationship Id="rId4" Type="http://schemas.openxmlformats.org/officeDocument/2006/relationships/hyperlink" Target="https://www.rachelchoezhien.com/portfolio/case-study-myfitnessp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a person running&#10;&#10;Description automatically generated">
            <a:extLst>
              <a:ext uri="{FF2B5EF4-FFF2-40B4-BE49-F238E27FC236}">
                <a16:creationId xmlns:a16="http://schemas.microsoft.com/office/drawing/2014/main" id="{88789982-DCC0-556A-ABE2-E5E44668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36" y="78014"/>
            <a:ext cx="6526542" cy="6103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65BE3C-B55A-5886-5F9E-19C144E69CBC}"/>
              </a:ext>
            </a:extLst>
          </p:cNvPr>
          <p:cNvSpPr txBox="1"/>
          <p:nvPr/>
        </p:nvSpPr>
        <p:spPr>
          <a:xfrm>
            <a:off x="1246414" y="6181406"/>
            <a:ext cx="729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>
                <a:latin typeface="+mj-lt"/>
                <a:ea typeface="Amiri" panose="00000500000000000000" pitchFamily="2" charset="-78"/>
                <a:cs typeface="Amiri" panose="00000500000000000000" pitchFamily="2" charset="-78"/>
              </a:rPr>
              <a:t>“elevate your fitness journey.”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7EFBB-B8CA-5470-D758-964F70D16EE6}"/>
              </a:ext>
            </a:extLst>
          </p:cNvPr>
          <p:cNvSpPr txBox="1"/>
          <p:nvPr/>
        </p:nvSpPr>
        <p:spPr>
          <a:xfrm>
            <a:off x="7834196" y="2027726"/>
            <a:ext cx="3785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b="1" dirty="0">
                <a:solidFill>
                  <a:srgbClr val="808080"/>
                </a:solidFill>
              </a:rPr>
              <a:t>Team</a:t>
            </a:r>
            <a:r>
              <a:rPr lang="en-CA" sz="4000" b="1" dirty="0"/>
              <a:t> </a:t>
            </a:r>
            <a:r>
              <a:rPr lang="en-CA" sz="4000" b="1" dirty="0">
                <a:solidFill>
                  <a:srgbClr val="FF0000"/>
                </a:solidFill>
              </a:rPr>
              <a:t>Members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403CDC-11D3-0BEB-AE0A-AF15099C28C5}"/>
              </a:ext>
            </a:extLst>
          </p:cNvPr>
          <p:cNvGrpSpPr/>
          <p:nvPr/>
        </p:nvGrpSpPr>
        <p:grpSpPr>
          <a:xfrm>
            <a:off x="6934478" y="2622138"/>
            <a:ext cx="5019686" cy="1507748"/>
            <a:chOff x="6934478" y="2622138"/>
            <a:chExt cx="5019686" cy="15077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C20844-8208-73C7-8C52-B34180388179}"/>
                </a:ext>
              </a:extLst>
            </p:cNvPr>
            <p:cNvSpPr txBox="1"/>
            <p:nvPr/>
          </p:nvSpPr>
          <p:spPr>
            <a:xfrm>
              <a:off x="6934478" y="2622138"/>
              <a:ext cx="5000306" cy="1465362"/>
            </a:xfrm>
            <a:prstGeom prst="roundRect">
              <a:avLst>
                <a:gd name="adj" fmla="val 9477"/>
              </a:avLst>
            </a:prstGeom>
            <a:solidFill>
              <a:schemeClr val="bg1">
                <a:alpha val="48000"/>
              </a:schemeClr>
            </a:solidFill>
            <a:ln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Harshdeep Singh</a:t>
              </a:r>
            </a:p>
            <a:p>
              <a:r>
                <a:rPr lang="en-CA" sz="2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Anmolpreet</a:t>
              </a:r>
              <a:r>
                <a:rPr lang="en-CA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 Singh</a:t>
              </a:r>
            </a:p>
            <a:p>
              <a:r>
                <a:rPr lang="en-CA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Arun Bawa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4F3AC3-A413-7F9A-80D6-CBBC5078BDC7}"/>
                </a:ext>
              </a:extLst>
            </p:cNvPr>
            <p:cNvSpPr txBox="1"/>
            <p:nvPr/>
          </p:nvSpPr>
          <p:spPr>
            <a:xfrm>
              <a:off x="10294837" y="2664524"/>
              <a:ext cx="1659327" cy="1465362"/>
            </a:xfrm>
            <a:prstGeom prst="roundRect">
              <a:avLst>
                <a:gd name="adj" fmla="val 9477"/>
              </a:avLst>
            </a:prstGeom>
            <a:noFill/>
            <a:ln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4548158</a:t>
              </a:r>
            </a:p>
            <a:p>
              <a:r>
                <a:rPr lang="en-CA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4552878</a:t>
              </a:r>
            </a:p>
            <a:p>
              <a:r>
                <a:rPr lang="en-CA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lef" panose="00000500000000000000" pitchFamily="2" charset="-79"/>
                </a:rPr>
                <a:t>4546955</a:t>
              </a:r>
            </a:p>
          </p:txBody>
        </p:sp>
      </p:grpSp>
      <p:sp>
        <p:nvSpPr>
          <p:cNvPr id="2" name="Rectangle2">
            <a:extLst>
              <a:ext uri="{FF2B5EF4-FFF2-40B4-BE49-F238E27FC236}">
                <a16:creationId xmlns:a16="http://schemas.microsoft.com/office/drawing/2014/main" id="{79960A1F-AD19-1331-89C0-33AD59E5ACBE}"/>
              </a:ext>
            </a:extLst>
          </p:cNvPr>
          <p:cNvSpPr/>
          <p:nvPr/>
        </p:nvSpPr>
        <p:spPr>
          <a:xfrm rot="16200000" flipH="1" flipV="1">
            <a:off x="-7206590" y="-60580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3">
            <a:extLst>
              <a:ext uri="{FF2B5EF4-FFF2-40B4-BE49-F238E27FC236}">
                <a16:creationId xmlns:a16="http://schemas.microsoft.com/office/drawing/2014/main" id="{317810D9-5B79-21FE-78F8-4CDD9CBD8B17}"/>
              </a:ext>
            </a:extLst>
          </p:cNvPr>
          <p:cNvSpPr/>
          <p:nvPr/>
        </p:nvSpPr>
        <p:spPr>
          <a:xfrm rot="16200000">
            <a:off x="7171253" y="472819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logo with a person running&#10;&#10;Description automatically generated">
            <a:extLst>
              <a:ext uri="{FF2B5EF4-FFF2-40B4-BE49-F238E27FC236}">
                <a16:creationId xmlns:a16="http://schemas.microsoft.com/office/drawing/2014/main" id="{0CAE29C4-B92F-563A-AC59-1118028B8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142" y="7051963"/>
            <a:ext cx="729022" cy="6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9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4" y="12680444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45971" y="-744699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45970" y="474849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5" y="48832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467409">
            <a:off x="4777668" y="6491731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6902693">
            <a:off x="5770730" y="-718012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9940"/>
            <a:ext cx="10487365" cy="522387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Reporting and Dashboards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3B93EE-6D46-B564-196C-0BA8EF4604E1}"/>
              </a:ext>
            </a:extLst>
          </p:cNvPr>
          <p:cNvSpPr/>
          <p:nvPr/>
        </p:nvSpPr>
        <p:spPr>
          <a:xfrm>
            <a:off x="1350029" y="1983582"/>
            <a:ext cx="3268270" cy="683965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Real Time Insight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39D69C-C148-B639-7460-5D050AE31940}"/>
              </a:ext>
            </a:extLst>
          </p:cNvPr>
          <p:cNvSpPr/>
          <p:nvPr/>
        </p:nvSpPr>
        <p:spPr>
          <a:xfrm>
            <a:off x="5267468" y="1983581"/>
            <a:ext cx="4895088" cy="683965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Key Performance Indicator (KPI)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6A65B-F537-7493-2BB9-37008E44C517}"/>
              </a:ext>
            </a:extLst>
          </p:cNvPr>
          <p:cNvSpPr/>
          <p:nvPr/>
        </p:nvSpPr>
        <p:spPr>
          <a:xfrm>
            <a:off x="5379924" y="3386585"/>
            <a:ext cx="3812773" cy="683965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3">
                    <a:lumMod val="50000"/>
                  </a:schemeClr>
                </a:solidFill>
              </a:rPr>
              <a:t>Bottleneck Detection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D4D9CB-E61B-9E5A-842F-E824795FA4D1}"/>
              </a:ext>
            </a:extLst>
          </p:cNvPr>
          <p:cNvSpPr/>
          <p:nvPr/>
        </p:nvSpPr>
        <p:spPr>
          <a:xfrm>
            <a:off x="1371696" y="3386586"/>
            <a:ext cx="3268270" cy="683965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Trend Analysis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5944316D-8A79-0C66-C19A-EB439285E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6B70AA-7A5E-13A0-B8E1-C9DB3CD45359}"/>
              </a:ext>
            </a:extLst>
          </p:cNvPr>
          <p:cNvSpPr/>
          <p:nvPr/>
        </p:nvSpPr>
        <p:spPr>
          <a:xfrm>
            <a:off x="1371696" y="4789591"/>
            <a:ext cx="3895771" cy="683965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Customizable Dashboard</a:t>
            </a:r>
          </a:p>
        </p:txBody>
      </p:sp>
    </p:spTree>
    <p:extLst>
      <p:ext uri="{BB962C8B-B14F-4D97-AF65-F5344CB8AC3E}">
        <p14:creationId xmlns:p14="http://schemas.microsoft.com/office/powerpoint/2010/main" val="98744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4" y="-6403492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3" y="578862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30470" y="1074072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30471" y="-145476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467409">
            <a:off x="7831331" y="5558665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6902693">
            <a:off x="3415601" y="292724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4"/>
            <a:ext cx="10487365" cy="5626199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Integration with Other Tools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5944316D-8A79-0C66-C19A-EB439285E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FDC6E6-A290-BE47-6677-981BC8CBCCB2}"/>
              </a:ext>
            </a:extLst>
          </p:cNvPr>
          <p:cNvSpPr/>
          <p:nvPr/>
        </p:nvSpPr>
        <p:spPr>
          <a:xfrm>
            <a:off x="5043864" y="6185401"/>
            <a:ext cx="2603109" cy="380284"/>
          </a:xfrm>
          <a:prstGeom prst="roundRect">
            <a:avLst>
              <a:gd name="adj" fmla="val 3173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1A0D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1B0E1E"/>
                </a:solidFill>
              </a:rPr>
              <a:t>Slack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0FDC6E6-A290-BE47-6677-981BC8CBCCB2}"/>
              </a:ext>
            </a:extLst>
          </p:cNvPr>
          <p:cNvSpPr/>
          <p:nvPr/>
        </p:nvSpPr>
        <p:spPr>
          <a:xfrm>
            <a:off x="5043864" y="6185092"/>
            <a:ext cx="2603109" cy="380284"/>
          </a:xfrm>
          <a:prstGeom prst="roundRect">
            <a:avLst>
              <a:gd name="adj" fmla="val 3173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Confluence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4471F-1E99-020E-9E89-EDB1C6F807A6}"/>
              </a:ext>
            </a:extLst>
          </p:cNvPr>
          <p:cNvSpPr/>
          <p:nvPr/>
        </p:nvSpPr>
        <p:spPr>
          <a:xfrm>
            <a:off x="5048841" y="6187585"/>
            <a:ext cx="2603109" cy="383575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Trello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B6BFF4-447A-0E9E-91F7-E7873FE454B7}"/>
              </a:ext>
            </a:extLst>
          </p:cNvPr>
          <p:cNvSpPr/>
          <p:nvPr/>
        </p:nvSpPr>
        <p:spPr>
          <a:xfrm>
            <a:off x="820841" y="1132710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  <a:alpha val="0"/>
            </a:schemeClr>
          </a:solidFill>
          <a:ln>
            <a:solidFill>
              <a:schemeClr val="bg2">
                <a:lumMod val="1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  <a:alpha val="0"/>
                  </a:schemeClr>
                </a:solidFill>
              </a:rPr>
              <a:t>Best Practices</a:t>
            </a:r>
          </a:p>
        </p:txBody>
      </p:sp>
      <p:pic>
        <p:nvPicPr>
          <p:cNvPr id="15" name="Picture 14" descr="A screenshot of a computer">
            <a:extLst>
              <a:ext uri="{FF2B5EF4-FFF2-40B4-BE49-F238E27FC236}">
                <a16:creationId xmlns:a16="http://schemas.microsoft.com/office/drawing/2014/main" id="{43A55E42-9557-DB72-0E74-D1C621BA3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3" y="66293"/>
            <a:ext cx="10864310" cy="665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6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4" y="-6403492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3" y="578862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30470" y="1074072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30471" y="-145476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467409">
            <a:off x="7831331" y="5558665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6902693">
            <a:off x="3415601" y="292724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4"/>
            <a:ext cx="10487365" cy="5626199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Integration with Other Tools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5944316D-8A79-0C66-C19A-EB439285E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FDC6E6-A290-BE47-6677-981BC8CBCCB2}"/>
              </a:ext>
            </a:extLst>
          </p:cNvPr>
          <p:cNvSpPr/>
          <p:nvPr/>
        </p:nvSpPr>
        <p:spPr>
          <a:xfrm>
            <a:off x="5043864" y="6185401"/>
            <a:ext cx="2603109" cy="380284"/>
          </a:xfrm>
          <a:prstGeom prst="roundRect">
            <a:avLst>
              <a:gd name="adj" fmla="val 3173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1A0D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1B0E1E"/>
                </a:solidFill>
              </a:rPr>
              <a:t>Slack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0FDC6E6-A290-BE47-6677-981BC8CBCCB2}"/>
              </a:ext>
            </a:extLst>
          </p:cNvPr>
          <p:cNvSpPr/>
          <p:nvPr/>
        </p:nvSpPr>
        <p:spPr>
          <a:xfrm>
            <a:off x="5043864" y="6185092"/>
            <a:ext cx="2603109" cy="380284"/>
          </a:xfrm>
          <a:prstGeom prst="roundRect">
            <a:avLst>
              <a:gd name="adj" fmla="val 3173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Confluence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4471F-1E99-020E-9E89-EDB1C6F807A6}"/>
              </a:ext>
            </a:extLst>
          </p:cNvPr>
          <p:cNvSpPr/>
          <p:nvPr/>
        </p:nvSpPr>
        <p:spPr>
          <a:xfrm>
            <a:off x="5048841" y="6187585"/>
            <a:ext cx="2603109" cy="383575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Trello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B6BFF4-447A-0E9E-91F7-E7873FE454B7}"/>
              </a:ext>
            </a:extLst>
          </p:cNvPr>
          <p:cNvSpPr/>
          <p:nvPr/>
        </p:nvSpPr>
        <p:spPr>
          <a:xfrm>
            <a:off x="820841" y="1132710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  <a:alpha val="0"/>
            </a:schemeClr>
          </a:solidFill>
          <a:ln>
            <a:solidFill>
              <a:schemeClr val="bg2">
                <a:lumMod val="1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  <a:alpha val="0"/>
                  </a:schemeClr>
                </a:solidFill>
              </a:rPr>
              <a:t>Best Practices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11B4CF1-C89A-8EF1-4855-7BB3443F9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41" y="-59309"/>
            <a:ext cx="10708563" cy="678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80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4" y="-6403492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3" y="578862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30470" y="1074072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30471" y="-145476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467409">
            <a:off x="7831331" y="5558665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6902693">
            <a:off x="3415601" y="292724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4"/>
            <a:ext cx="10487365" cy="5626199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Integration with Other Tools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43" y="610824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5944316D-8A79-0C66-C19A-EB439285E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FDC6E6-A290-BE47-6677-981BC8CBCCB2}"/>
              </a:ext>
            </a:extLst>
          </p:cNvPr>
          <p:cNvSpPr/>
          <p:nvPr/>
        </p:nvSpPr>
        <p:spPr>
          <a:xfrm>
            <a:off x="5043864" y="6185401"/>
            <a:ext cx="2603109" cy="380284"/>
          </a:xfrm>
          <a:prstGeom prst="roundRect">
            <a:avLst>
              <a:gd name="adj" fmla="val 3173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1A0D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rgbClr val="1B0E1E"/>
                </a:solidFill>
              </a:rPr>
              <a:t>Slack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0FDC6E6-A290-BE47-6677-981BC8CBCCB2}"/>
              </a:ext>
            </a:extLst>
          </p:cNvPr>
          <p:cNvSpPr/>
          <p:nvPr/>
        </p:nvSpPr>
        <p:spPr>
          <a:xfrm>
            <a:off x="5043864" y="6185092"/>
            <a:ext cx="2603109" cy="380284"/>
          </a:xfrm>
          <a:prstGeom prst="roundRect">
            <a:avLst>
              <a:gd name="adj" fmla="val 3173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Confluence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864471F-1E99-020E-9E89-EDB1C6F807A6}"/>
              </a:ext>
            </a:extLst>
          </p:cNvPr>
          <p:cNvSpPr/>
          <p:nvPr/>
        </p:nvSpPr>
        <p:spPr>
          <a:xfrm>
            <a:off x="5048841" y="6187585"/>
            <a:ext cx="2603109" cy="383575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Trello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B6BFF4-447A-0E9E-91F7-E7873FE454B7}"/>
              </a:ext>
            </a:extLst>
          </p:cNvPr>
          <p:cNvSpPr/>
          <p:nvPr/>
        </p:nvSpPr>
        <p:spPr>
          <a:xfrm>
            <a:off x="820841" y="1132710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  <a:alpha val="0"/>
            </a:schemeClr>
          </a:solidFill>
          <a:ln>
            <a:solidFill>
              <a:schemeClr val="bg2">
                <a:lumMod val="1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  <a:alpha val="0"/>
                  </a:schemeClr>
                </a:solidFill>
              </a:rPr>
              <a:t>Best Practices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60A636C-38A9-F35D-051D-CEDAFB8D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0" y="-86958"/>
            <a:ext cx="10648079" cy="69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01498" y="-10756129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01497" y="1435990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57167" y="1397629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57168" y="178080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6773006">
            <a:off x="8013656" y="3720211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1491063">
            <a:off x="3166981" y="2271048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2">
                  <a:lumMod val="9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45853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</a:schemeClr>
                </a:solidFill>
              </a:rPr>
              <a:t>Best Practices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4A5665-9DEA-8024-0E90-7F48BC61ADBA}"/>
              </a:ext>
            </a:extLst>
          </p:cNvPr>
          <p:cNvSpPr/>
          <p:nvPr/>
        </p:nvSpPr>
        <p:spPr>
          <a:xfrm>
            <a:off x="7037873" y="3237399"/>
            <a:ext cx="3945312" cy="763606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3">
                    <a:lumMod val="50000"/>
                  </a:schemeClr>
                </a:solidFill>
              </a:rPr>
              <a:t>Frequent Status Updates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AE8902-F3F8-A173-3B3F-576EEF161187}"/>
              </a:ext>
            </a:extLst>
          </p:cNvPr>
          <p:cNvSpPr/>
          <p:nvPr/>
        </p:nvSpPr>
        <p:spPr>
          <a:xfrm>
            <a:off x="6269589" y="1912964"/>
            <a:ext cx="4883103" cy="763606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4">
                    <a:lumMod val="50000"/>
                  </a:schemeClr>
                </a:solidFill>
              </a:rPr>
              <a:t>Dashboards for Visual Progress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F8E093-7F42-D1CA-F1CA-7BE22E09AB10}"/>
              </a:ext>
            </a:extLst>
          </p:cNvPr>
          <p:cNvSpPr/>
          <p:nvPr/>
        </p:nvSpPr>
        <p:spPr>
          <a:xfrm>
            <a:off x="983637" y="1923461"/>
            <a:ext cx="4931934" cy="763606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Consistent Issue Naming/Labeling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A4FB1E-B832-C6DC-E828-318805EFFF28}"/>
              </a:ext>
            </a:extLst>
          </p:cNvPr>
          <p:cNvSpPr/>
          <p:nvPr/>
        </p:nvSpPr>
        <p:spPr>
          <a:xfrm>
            <a:off x="983637" y="3237399"/>
            <a:ext cx="5690735" cy="763606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Regular Updates and Communication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ABF9A04-22B4-DDDB-270D-B209DAD224A9}"/>
              </a:ext>
            </a:extLst>
          </p:cNvPr>
          <p:cNvSpPr/>
          <p:nvPr/>
        </p:nvSpPr>
        <p:spPr>
          <a:xfrm>
            <a:off x="983637" y="4560265"/>
            <a:ext cx="7065717" cy="763606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Custom Jira Settings to Match Team Preferences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6477CD-F77D-CE5E-8096-E7E680E90D67}"/>
              </a:ext>
            </a:extLst>
          </p:cNvPr>
          <p:cNvSpPr/>
          <p:nvPr/>
        </p:nvSpPr>
        <p:spPr>
          <a:xfrm>
            <a:off x="831387" y="-473368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Integration with Other Tools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24F8E66-DEBE-CA59-881E-E8D18ACA890B}"/>
              </a:ext>
            </a:extLst>
          </p:cNvPr>
          <p:cNvSpPr/>
          <p:nvPr/>
        </p:nvSpPr>
        <p:spPr>
          <a:xfrm>
            <a:off x="831387" y="115118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  <a:alpha val="0"/>
                  </a:schemeClr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50919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2659" y="-605806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33577" y="4728196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0800000">
            <a:off x="8188497" y="912407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0800000">
            <a:off x="3394220" y="4494266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45853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Case Study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pic>
        <p:nvPicPr>
          <p:cNvPr id="19" name="Picture 18" descr="A blue sign with a person in the air&#10;&#10;Description automatically generated">
            <a:extLst>
              <a:ext uri="{FF2B5EF4-FFF2-40B4-BE49-F238E27FC236}">
                <a16:creationId xmlns:a16="http://schemas.microsoft.com/office/drawing/2014/main" id="{A1CEED43-27CF-FD97-6191-0FB2BCF5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662" y="1446667"/>
            <a:ext cx="1672592" cy="16725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5B0BC9A-FC94-3BE1-6724-AE3D410073CD}"/>
              </a:ext>
            </a:extLst>
          </p:cNvPr>
          <p:cNvSpPr txBox="1"/>
          <p:nvPr/>
        </p:nvSpPr>
        <p:spPr>
          <a:xfrm>
            <a:off x="1291080" y="2362629"/>
            <a:ext cx="7482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1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MyFitnessPal</a:t>
            </a:r>
            <a:r>
              <a:rPr lang="en-US" sz="18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 popular health and fitness platform that provides tools for tracking diet, exercise, and overall wellness. Their web-based app allows users to </a:t>
            </a:r>
            <a:r>
              <a:rPr lang="en-US" sz="1800" dirty="0">
                <a:solidFill>
                  <a:srgbClr val="0071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 their meals</a:t>
            </a:r>
            <a:r>
              <a:rPr lang="en-US" sz="18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800" dirty="0">
                <a:solidFill>
                  <a:srgbClr val="0071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 their workouts</a:t>
            </a:r>
            <a:r>
              <a:rPr lang="en-US" sz="18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sz="1800" dirty="0">
                <a:solidFill>
                  <a:srgbClr val="0071C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monitor their progress</a:t>
            </a:r>
            <a:r>
              <a:rPr lang="en-US" sz="1800" dirty="0">
                <a:solidFill>
                  <a:srgbClr val="11111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towards health goals.</a:t>
            </a:r>
            <a:endParaRPr lang="en-CA" sz="18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B7C7394-78D4-9B84-2313-97028F810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3" y="1189450"/>
            <a:ext cx="3331511" cy="1248650"/>
          </a:xfrm>
          <a:prstGeom prst="rect">
            <a:avLst/>
          </a:prstGeom>
        </p:spPr>
      </p:pic>
      <p:pic>
        <p:nvPicPr>
          <p:cNvPr id="32" name="Picture 31" descr="A screen shot of a phone&#10;&#10;Description automatically generated">
            <a:extLst>
              <a:ext uri="{FF2B5EF4-FFF2-40B4-BE49-F238E27FC236}">
                <a16:creationId xmlns:a16="http://schemas.microsoft.com/office/drawing/2014/main" id="{670C8BF7-5168-A2FA-009C-8C89C649C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846" r="5657" b="1252"/>
          <a:stretch/>
        </p:blipFill>
        <p:spPr>
          <a:xfrm>
            <a:off x="6480622" y="3680673"/>
            <a:ext cx="1320561" cy="2730455"/>
          </a:xfrm>
          <a:prstGeom prst="roundRect">
            <a:avLst>
              <a:gd name="adj" fmla="val 15197"/>
            </a:avLst>
          </a:prstGeom>
        </p:spPr>
      </p:pic>
      <p:pic>
        <p:nvPicPr>
          <p:cNvPr id="34" name="Picture 33" descr="A screen shot of a phone&#10;&#10;Description automatically generated">
            <a:extLst>
              <a:ext uri="{FF2B5EF4-FFF2-40B4-BE49-F238E27FC236}">
                <a16:creationId xmlns:a16="http://schemas.microsoft.com/office/drawing/2014/main" id="{6DC4993B-8395-C117-F457-D4C8F486BD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884" r="5233" b="1353"/>
          <a:stretch/>
        </p:blipFill>
        <p:spPr>
          <a:xfrm>
            <a:off x="2175235" y="3664801"/>
            <a:ext cx="1328329" cy="2726570"/>
          </a:xfrm>
          <a:prstGeom prst="roundRect">
            <a:avLst/>
          </a:prstGeom>
        </p:spPr>
      </p:pic>
      <p:pic>
        <p:nvPicPr>
          <p:cNvPr id="36" name="Picture 35" descr="A screen shot of a phone&#10;&#10;Description automatically generated">
            <a:extLst>
              <a:ext uri="{FF2B5EF4-FFF2-40B4-BE49-F238E27FC236}">
                <a16:creationId xmlns:a16="http://schemas.microsoft.com/office/drawing/2014/main" id="{0E373BFC-679C-3BAE-23A8-B6DA1D0AB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64" y="3637109"/>
            <a:ext cx="1383977" cy="2788965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88EBB95-55FB-36B1-7071-A45B382AC64F}"/>
              </a:ext>
            </a:extLst>
          </p:cNvPr>
          <p:cNvSpPr/>
          <p:nvPr/>
        </p:nvSpPr>
        <p:spPr>
          <a:xfrm>
            <a:off x="831387" y="-533794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  <a:alpha val="0"/>
            </a:schemeClr>
          </a:solidFill>
          <a:ln>
            <a:solidFill>
              <a:schemeClr val="bg2">
                <a:lumMod val="1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  <a:alpha val="0"/>
                  </a:schemeClr>
                </a:solidFill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18717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2659" y="-605806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6200000" flipH="1" flipV="1">
            <a:off x="-4733577" y="4728196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0800000">
            <a:off x="8188497" y="912407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0800000">
            <a:off x="3394220" y="4494266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45853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Case Study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pic>
        <p:nvPicPr>
          <p:cNvPr id="19" name="Picture 18" descr="A blue sign with a person in the air&#10;&#10;Description automatically generated">
            <a:extLst>
              <a:ext uri="{FF2B5EF4-FFF2-40B4-BE49-F238E27FC236}">
                <a16:creationId xmlns:a16="http://schemas.microsoft.com/office/drawing/2014/main" id="{A1CEED43-27CF-FD97-6191-0FB2BCF5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91" y="1283501"/>
            <a:ext cx="660091" cy="660091"/>
          </a:xfrm>
          <a:prstGeom prst="rect">
            <a:avLst/>
          </a:prstGeom>
        </p:spPr>
      </p:pic>
      <p:pic>
        <p:nvPicPr>
          <p:cNvPr id="30" name="Picture 29" descr="A blue logo on a black background&#10;&#10;Description automatically generated">
            <a:extLst>
              <a:ext uri="{FF2B5EF4-FFF2-40B4-BE49-F238E27FC236}">
                <a16:creationId xmlns:a16="http://schemas.microsoft.com/office/drawing/2014/main" id="{9B7C7394-78D4-9B84-2313-97028F810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24" y="1189450"/>
            <a:ext cx="2031796" cy="76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51CC77-4B4B-E9F9-61BE-48F71BD557BD}"/>
              </a:ext>
            </a:extLst>
          </p:cNvPr>
          <p:cNvSpPr txBox="1"/>
          <p:nvPr/>
        </p:nvSpPr>
        <p:spPr>
          <a:xfrm>
            <a:off x="4609429" y="1294567"/>
            <a:ext cx="3243072" cy="629483"/>
          </a:xfrm>
          <a:prstGeom prst="roundRect">
            <a:avLst>
              <a:gd name="adj" fmla="val 2930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accent1">
                    <a:lumMod val="50000"/>
                  </a:schemeClr>
                </a:solidFill>
                <a:latin typeface="+mj-lt"/>
                <a:ea typeface="Sans Serif Collection" panose="020B0502040504020204" pitchFamily="34" charset="0"/>
                <a:cs typeface="Segoe UI Semibold" panose="020B0702040204020203" pitchFamily="34" charset="0"/>
              </a:rPr>
              <a:t>Analysis</a:t>
            </a:r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3AE3C985-C80C-AB20-48AE-AFBF25AB5D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3013" y="1997075"/>
            <a:ext cx="9777412" cy="4316413"/>
            <a:chOff x="783" y="1258"/>
            <a:chExt cx="6159" cy="2719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61F04B61-5DAE-2C20-8AAB-B0B2F47FC3D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83" y="1258"/>
              <a:ext cx="6159" cy="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B74A61D2-3C3B-B971-281B-8E211EE3D0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88" y="1263"/>
              <a:ext cx="2046" cy="374"/>
            </a:xfrm>
            <a:prstGeom prst="round1Rect">
              <a:avLst>
                <a:gd name="adj" fmla="val 50000"/>
              </a:avLst>
            </a:prstGeom>
            <a:solidFill>
              <a:srgbClr val="E971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CA628CF4-AA9E-54E3-45CC-C7EF5626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1263"/>
              <a:ext cx="2046" cy="374"/>
            </a:xfrm>
            <a:prstGeom prst="rect">
              <a:avLst/>
            </a:prstGeom>
            <a:solidFill>
              <a:srgbClr val="0B76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60406797-B560-CDAB-3FB4-2FF930E66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263"/>
              <a:ext cx="2046" cy="374"/>
            </a:xfrm>
            <a:prstGeom prst="round1Rect">
              <a:avLst>
                <a:gd name="adj" fmla="val 50000"/>
              </a:avLst>
            </a:prstGeom>
            <a:solidFill>
              <a:srgbClr val="135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DA66F546-BC0F-B174-CF0C-F8B86FFA2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1637"/>
              <a:ext cx="2046" cy="777"/>
            </a:xfrm>
            <a:prstGeom prst="rect">
              <a:avLst/>
            </a:prstGeom>
            <a:solidFill>
              <a:srgbClr val="F7D5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FB4F8C2C-C0EA-23BD-842D-F0C7EB7D6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1637"/>
              <a:ext cx="2046" cy="374"/>
            </a:xfrm>
            <a:prstGeom prst="rect">
              <a:avLst/>
            </a:prstGeom>
            <a:solidFill>
              <a:srgbClr val="61C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E538BF6B-9111-2F58-A48E-EDCC907CB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637"/>
              <a:ext cx="2046" cy="777"/>
            </a:xfrm>
            <a:prstGeom prst="rect">
              <a:avLst/>
            </a:prstGeom>
            <a:solidFill>
              <a:srgbClr val="84E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2E827C0A-54A9-BB98-3B25-6987DE102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2011"/>
              <a:ext cx="2046" cy="403"/>
            </a:xfrm>
            <a:prstGeom prst="rect">
              <a:avLst/>
            </a:prstGeom>
            <a:solidFill>
              <a:srgbClr val="CAEE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:a16="http://schemas.microsoft.com/office/drawing/2014/main" id="{490EF073-7CCE-6276-324D-F465C7BA9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" y="2414"/>
              <a:ext cx="2046" cy="807"/>
            </a:xfrm>
            <a:prstGeom prst="rect">
              <a:avLst/>
            </a:prstGeom>
            <a:solidFill>
              <a:srgbClr val="FBE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" name="Rectangle 13">
              <a:extLst>
                <a:ext uri="{FF2B5EF4-FFF2-40B4-BE49-F238E27FC236}">
                  <a16:creationId xmlns:a16="http://schemas.microsoft.com/office/drawing/2014/main" id="{BB2DF6FC-B1DA-DF0C-B20E-00BCC64CB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2414"/>
              <a:ext cx="2046" cy="403"/>
            </a:xfrm>
            <a:prstGeom prst="rect">
              <a:avLst/>
            </a:prstGeom>
            <a:solidFill>
              <a:srgbClr val="96DC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" name="Rectangle 14">
              <a:extLst>
                <a:ext uri="{FF2B5EF4-FFF2-40B4-BE49-F238E27FC236}">
                  <a16:creationId xmlns:a16="http://schemas.microsoft.com/office/drawing/2014/main" id="{F5FBD262-E8FF-774E-F70C-7FA8C30BF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2414"/>
              <a:ext cx="2046" cy="807"/>
            </a:xfrm>
            <a:prstGeom prst="rect">
              <a:avLst/>
            </a:prstGeom>
            <a:solidFill>
              <a:srgbClr val="C2F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" name="Rectangle 15">
              <a:extLst>
                <a:ext uri="{FF2B5EF4-FFF2-40B4-BE49-F238E27FC236}">
                  <a16:creationId xmlns:a16="http://schemas.microsoft.com/office/drawing/2014/main" id="{1BA4AC26-4434-D29D-284B-796DF609E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2817"/>
              <a:ext cx="2046" cy="404"/>
            </a:xfrm>
            <a:prstGeom prst="rect">
              <a:avLst/>
            </a:prstGeom>
            <a:solidFill>
              <a:srgbClr val="CAEE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2D50A1EB-625F-8248-BEB5-D1AF06B99B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788" y="3221"/>
              <a:ext cx="2046" cy="748"/>
            </a:xfrm>
            <a:prstGeom prst="round1Rect">
              <a:avLst>
                <a:gd name="adj" fmla="val 40294"/>
              </a:avLst>
            </a:prstGeom>
            <a:solidFill>
              <a:srgbClr val="F7D5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" name="Rectangle 17">
              <a:extLst>
                <a:ext uri="{FF2B5EF4-FFF2-40B4-BE49-F238E27FC236}">
                  <a16:creationId xmlns:a16="http://schemas.microsoft.com/office/drawing/2014/main" id="{693710AD-0DA2-B465-F22E-ECA3879C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221"/>
              <a:ext cx="2046" cy="374"/>
            </a:xfrm>
            <a:prstGeom prst="rect">
              <a:avLst/>
            </a:prstGeom>
            <a:solidFill>
              <a:srgbClr val="96DC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0573E794-B45A-6C85-8AD0-2A2B04A570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880" y="3221"/>
              <a:ext cx="2046" cy="748"/>
            </a:xfrm>
            <a:prstGeom prst="round1Rect">
              <a:avLst>
                <a:gd name="adj" fmla="val 35918"/>
              </a:avLst>
            </a:prstGeom>
            <a:solidFill>
              <a:srgbClr val="84E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E0EB87BA-F5CA-831A-64E7-FC2480A2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4" y="3595"/>
              <a:ext cx="2046" cy="374"/>
            </a:xfrm>
            <a:prstGeom prst="rect">
              <a:avLst/>
            </a:prstGeom>
            <a:solidFill>
              <a:srgbClr val="CAEE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" name="Line 20">
              <a:extLst>
                <a:ext uri="{FF2B5EF4-FFF2-40B4-BE49-F238E27FC236}">
                  <a16:creationId xmlns:a16="http://schemas.microsoft.com/office/drawing/2014/main" id="{546093E0-AC78-06D3-761E-399EA2BFEE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1259"/>
              <a:ext cx="0" cy="271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8FDEA64E-C85E-163A-0687-24344F8FF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0" y="1259"/>
              <a:ext cx="0" cy="2714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" name="Line 22">
              <a:extLst>
                <a:ext uri="{FF2B5EF4-FFF2-40B4-BE49-F238E27FC236}">
                  <a16:creationId xmlns:a16="http://schemas.microsoft.com/office/drawing/2014/main" id="{057ECAA3-8CB6-E36E-57A2-71E103076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" y="1637"/>
              <a:ext cx="6146" cy="0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" name="Line 23">
              <a:extLst>
                <a:ext uri="{FF2B5EF4-FFF2-40B4-BE49-F238E27FC236}">
                  <a16:creationId xmlns:a16="http://schemas.microsoft.com/office/drawing/2014/main" id="{1DEB8967-A7A6-989A-CFB0-F855E01A0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0" y="2011"/>
              <a:ext cx="205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" name="Line 24">
              <a:extLst>
                <a:ext uri="{FF2B5EF4-FFF2-40B4-BE49-F238E27FC236}">
                  <a16:creationId xmlns:a16="http://schemas.microsoft.com/office/drawing/2014/main" id="{2A54FF32-F752-CACC-1D84-0C196FA00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" y="2414"/>
              <a:ext cx="614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Line 25">
              <a:extLst>
                <a:ext uri="{FF2B5EF4-FFF2-40B4-BE49-F238E27FC236}">
                  <a16:creationId xmlns:a16="http://schemas.microsoft.com/office/drawing/2014/main" id="{29997B0A-C052-02EC-8D38-57257A6CC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0" y="2817"/>
              <a:ext cx="205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2F789FDB-4F30-6104-771E-0A46D201C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" y="3221"/>
              <a:ext cx="6146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Line 27">
              <a:extLst>
                <a:ext uri="{FF2B5EF4-FFF2-40B4-BE49-F238E27FC236}">
                  <a16:creationId xmlns:a16="http://schemas.microsoft.com/office/drawing/2014/main" id="{724A7988-51F3-63A7-CF2A-CF09AB929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0" y="3595"/>
              <a:ext cx="2054" cy="0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51" name="Rectangle 32">
              <a:extLst>
                <a:ext uri="{FF2B5EF4-FFF2-40B4-BE49-F238E27FC236}">
                  <a16:creationId xmlns:a16="http://schemas.microsoft.com/office/drawing/2014/main" id="{B850E1B7-8273-0EBF-7281-35A707AA8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1333"/>
              <a:ext cx="730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ptos" panose="020B0004020202020204" pitchFamily="34" charset="0"/>
                </a:rPr>
                <a:t>Results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33">
              <a:extLst>
                <a:ext uri="{FF2B5EF4-FFF2-40B4-BE49-F238E27FC236}">
                  <a16:creationId xmlns:a16="http://schemas.microsoft.com/office/drawing/2014/main" id="{05A46136-4F61-A559-CD28-84BB27300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" y="1333"/>
              <a:ext cx="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ptos" panose="020B0004020202020204" pitchFamily="34" charset="0"/>
                </a:rPr>
                <a:t>Why Jira?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34">
              <a:extLst>
                <a:ext uri="{FF2B5EF4-FFF2-40B4-BE49-F238E27FC236}">
                  <a16:creationId xmlns:a16="http://schemas.microsoft.com/office/drawing/2014/main" id="{3916766F-CB0D-3902-FB3B-9A216ADC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" y="1333"/>
              <a:ext cx="104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Aptos" panose="020B0004020202020204" pitchFamily="34" charset="0"/>
                </a:rPr>
                <a:t>Challenges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35">
              <a:extLst>
                <a:ext uri="{FF2B5EF4-FFF2-40B4-BE49-F238E27FC236}">
                  <a16:creationId xmlns:a16="http://schemas.microsoft.com/office/drawing/2014/main" id="{F0586D15-9C69-D0C1-9B7C-5335526A5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" y="1937"/>
              <a:ext cx="1305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Improved Efficiency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3BC43C19-9FC6-7E4E-DCC9-647566828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7" y="1734"/>
              <a:ext cx="1701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Agile Project Management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37">
              <a:extLst>
                <a:ext uri="{FF2B5EF4-FFF2-40B4-BE49-F238E27FC236}">
                  <a16:creationId xmlns:a16="http://schemas.microsoft.com/office/drawing/2014/main" id="{CEF7430E-9088-211E-B15F-280C77FA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1937"/>
              <a:ext cx="1179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User Engagement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38">
              <a:extLst>
                <a:ext uri="{FF2B5EF4-FFF2-40B4-BE49-F238E27FC236}">
                  <a16:creationId xmlns:a16="http://schemas.microsoft.com/office/drawing/2014/main" id="{D76E0C6F-4107-45FA-D88E-4DA0EAAD9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" y="2038"/>
              <a:ext cx="44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Cross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39">
              <a:extLst>
                <a:ext uri="{FF2B5EF4-FFF2-40B4-BE49-F238E27FC236}">
                  <a16:creationId xmlns:a16="http://schemas.microsoft.com/office/drawing/2014/main" id="{6A8A1178-F269-77CB-EF5E-CECC7AF32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2038"/>
              <a:ext cx="130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40">
              <a:extLst>
                <a:ext uri="{FF2B5EF4-FFF2-40B4-BE49-F238E27FC236}">
                  <a16:creationId xmlns:a16="http://schemas.microsoft.com/office/drawing/2014/main" id="{AC255AEB-AD4B-F842-6BA2-FC3009B5FE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" y="2038"/>
              <a:ext cx="774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Functional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41">
              <a:extLst>
                <a:ext uri="{FF2B5EF4-FFF2-40B4-BE49-F238E27FC236}">
                  <a16:creationId xmlns:a16="http://schemas.microsoft.com/office/drawing/2014/main" id="{054E048B-B587-AAE1-CD87-4C3AA7A35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1" y="2209"/>
              <a:ext cx="935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Collaboration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95906EB9-F5D7-9E1A-132C-3D8CB6341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" y="2729"/>
              <a:ext cx="1591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Enhanced Collaboration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43">
              <a:extLst>
                <a:ext uri="{FF2B5EF4-FFF2-40B4-BE49-F238E27FC236}">
                  <a16:creationId xmlns:a16="http://schemas.microsoft.com/office/drawing/2014/main" id="{1258BB71-ED0C-38E0-8BE1-EC7C3665C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2441"/>
              <a:ext cx="1775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Remarkable Issue Tracking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44">
              <a:extLst>
                <a:ext uri="{FF2B5EF4-FFF2-40B4-BE49-F238E27FC236}">
                  <a16:creationId xmlns:a16="http://schemas.microsoft.com/office/drawing/2014/main" id="{65C977C8-B15E-E1BD-EB91-B5BB71D91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2614"/>
              <a:ext cx="749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Resolution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45">
              <a:extLst>
                <a:ext uri="{FF2B5EF4-FFF2-40B4-BE49-F238E27FC236}">
                  <a16:creationId xmlns:a16="http://schemas.microsoft.com/office/drawing/2014/main" id="{D6749063-B7EE-E934-C207-EC64471F6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" y="2729"/>
              <a:ext cx="1083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Data Integration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46">
              <a:extLst>
                <a:ext uri="{FF2B5EF4-FFF2-40B4-BE49-F238E27FC236}">
                  <a16:creationId xmlns:a16="http://schemas.microsoft.com/office/drawing/2014/main" id="{89659844-6EEC-B8E1-F710-2C35283D9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7" y="2843"/>
              <a:ext cx="1677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Performance Metrics and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47">
              <a:extLst>
                <a:ext uri="{FF2B5EF4-FFF2-40B4-BE49-F238E27FC236}">
                  <a16:creationId xmlns:a16="http://schemas.microsoft.com/office/drawing/2014/main" id="{5D3D8F18-F7EA-75A8-2E83-6FD24B9CD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6" y="3016"/>
              <a:ext cx="681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Reporting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48">
              <a:extLst>
                <a:ext uri="{FF2B5EF4-FFF2-40B4-BE49-F238E27FC236}">
                  <a16:creationId xmlns:a16="http://schemas.microsoft.com/office/drawing/2014/main" id="{C0281CF3-5159-C840-22AA-44FF8E3B4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" y="3505"/>
              <a:ext cx="1930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Better Resource Management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49">
              <a:extLst>
                <a:ext uri="{FF2B5EF4-FFF2-40B4-BE49-F238E27FC236}">
                  <a16:creationId xmlns:a16="http://schemas.microsoft.com/office/drawing/2014/main" id="{E2A141AB-1669-7150-3932-B90DC2A77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4" y="3318"/>
              <a:ext cx="726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Scalability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50">
              <a:extLst>
                <a:ext uri="{FF2B5EF4-FFF2-40B4-BE49-F238E27FC236}">
                  <a16:creationId xmlns:a16="http://schemas.microsoft.com/office/drawing/2014/main" id="{45C0806B-8EA0-08F6-D507-A21F7B4A4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3505"/>
              <a:ext cx="1215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Quality Assurance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51">
              <a:extLst>
                <a:ext uri="{FF2B5EF4-FFF2-40B4-BE49-F238E27FC236}">
                  <a16:creationId xmlns:a16="http://schemas.microsoft.com/office/drawing/2014/main" id="{C4D064BB-D396-805E-FBE1-B1E3E097D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2" y="3692"/>
              <a:ext cx="1717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User Feedback Integration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C834F68-CA57-7853-365E-E9D9CF0C11AF}"/>
              </a:ext>
            </a:extLst>
          </p:cNvPr>
          <p:cNvSpPr/>
          <p:nvPr/>
        </p:nvSpPr>
        <p:spPr>
          <a:xfrm>
            <a:off x="835581" y="1187104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6409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4225217">
            <a:off x="3805226" y="-332347"/>
            <a:ext cx="15240000" cy="5312896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4817486" flipH="1" flipV="1">
            <a:off x="-6776043" y="982936"/>
            <a:ext cx="15312392" cy="6318735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0800000">
            <a:off x="6371859" y="-41865"/>
            <a:ext cx="2154186" cy="21907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0800000">
            <a:off x="3312786" y="5916978"/>
            <a:ext cx="2783213" cy="263647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45853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C236EA-18B6-E595-95A7-F7723CB66BB3}"/>
              </a:ext>
            </a:extLst>
          </p:cNvPr>
          <p:cNvSpPr/>
          <p:nvPr/>
        </p:nvSpPr>
        <p:spPr>
          <a:xfrm>
            <a:off x="4100052" y="1238865"/>
            <a:ext cx="4425994" cy="674099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Topics Discussed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D35C1E-A490-7A58-75EB-F68185392FA5}"/>
              </a:ext>
            </a:extLst>
          </p:cNvPr>
          <p:cNvSpPr/>
          <p:nvPr/>
        </p:nvSpPr>
        <p:spPr>
          <a:xfrm>
            <a:off x="1483309" y="2439215"/>
            <a:ext cx="4170914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Jira and its Key Features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8BDEE01-F2F6-5AEB-9403-E13B7C5FC69D}"/>
              </a:ext>
            </a:extLst>
          </p:cNvPr>
          <p:cNvSpPr/>
          <p:nvPr/>
        </p:nvSpPr>
        <p:spPr>
          <a:xfrm>
            <a:off x="5980313" y="2439215"/>
            <a:ext cx="1988269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62377F-B150-2011-06BB-2B9CF6C3C7DD}"/>
              </a:ext>
            </a:extLst>
          </p:cNvPr>
          <p:cNvSpPr/>
          <p:nvPr/>
        </p:nvSpPr>
        <p:spPr>
          <a:xfrm>
            <a:off x="1538692" y="3495774"/>
            <a:ext cx="4425993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</a:schemeClr>
                </a:solidFill>
              </a:rPr>
              <a:t>Creating and Managing Issues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3E8E34B-EC6D-29EC-FA9F-89391DBA3EB5}"/>
              </a:ext>
            </a:extLst>
          </p:cNvPr>
          <p:cNvSpPr/>
          <p:nvPr/>
        </p:nvSpPr>
        <p:spPr>
          <a:xfrm>
            <a:off x="6313049" y="3500847"/>
            <a:ext cx="4425993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Assigning and Tracking Work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75351A-3233-0BA7-21A2-B835812155C6}"/>
              </a:ext>
            </a:extLst>
          </p:cNvPr>
          <p:cNvSpPr/>
          <p:nvPr/>
        </p:nvSpPr>
        <p:spPr>
          <a:xfrm>
            <a:off x="1554320" y="4552903"/>
            <a:ext cx="4425993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Reporting and Dashboards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D8FA17C-75BE-3A61-FE3B-DAFAAE26A671}"/>
              </a:ext>
            </a:extLst>
          </p:cNvPr>
          <p:cNvSpPr/>
          <p:nvPr/>
        </p:nvSpPr>
        <p:spPr>
          <a:xfrm>
            <a:off x="6313049" y="4544350"/>
            <a:ext cx="4425993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3">
                    <a:lumMod val="50000"/>
                  </a:schemeClr>
                </a:solidFill>
              </a:rPr>
              <a:t>Integration with Other Tools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1E27D24-910A-601E-CAD0-98CC797CBAAB}"/>
              </a:ext>
            </a:extLst>
          </p:cNvPr>
          <p:cNvSpPr/>
          <p:nvPr/>
        </p:nvSpPr>
        <p:spPr>
          <a:xfrm>
            <a:off x="1570869" y="5608892"/>
            <a:ext cx="496963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Best Practices and Cases Studies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78BC679C-F55E-157F-77E4-BF0C43CA90AC}"/>
              </a:ext>
            </a:extLst>
          </p:cNvPr>
          <p:cNvSpPr/>
          <p:nvPr/>
        </p:nvSpPr>
        <p:spPr>
          <a:xfrm>
            <a:off x="859490" y="1186798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Additional Resources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AE38259-74B2-4D8E-EFC8-94A854623EC3}"/>
              </a:ext>
            </a:extLst>
          </p:cNvPr>
          <p:cNvSpPr/>
          <p:nvPr/>
        </p:nvSpPr>
        <p:spPr>
          <a:xfrm>
            <a:off x="820841" y="-414645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  <a:alpha val="0"/>
                  </a:schemeClr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314431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4225217">
            <a:off x="4341632" y="313075"/>
            <a:ext cx="15240000" cy="5312896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4817486" flipH="1" flipV="1">
            <a:off x="-7526721" y="-45765"/>
            <a:ext cx="15312392" cy="6318735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0800000">
            <a:off x="5814396" y="-246382"/>
            <a:ext cx="2154186" cy="21907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0800000">
            <a:off x="4329055" y="5557444"/>
            <a:ext cx="2783213" cy="263647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45853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Additional Resources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Light Gray Question mark">
                <a:extLst>
                  <a:ext uri="{FF2B5EF4-FFF2-40B4-BE49-F238E27FC236}">
                    <a16:creationId xmlns:a16="http://schemas.microsoft.com/office/drawing/2014/main" id="{DEAC303B-1368-D28B-0DF0-545588EE73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80350" y="6826933"/>
              <a:ext cx="8844876" cy="192366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844876" cy="192366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03479" ay="75" az="499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3075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Light Gray Question mark">
                <a:extLst>
                  <a:ext uri="{FF2B5EF4-FFF2-40B4-BE49-F238E27FC236}">
                    <a16:creationId xmlns:a16="http://schemas.microsoft.com/office/drawing/2014/main" id="{DEAC303B-1368-D28B-0DF0-545588EE73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350" y="6826933"/>
                <a:ext cx="8844876" cy="1923662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F6D792B9-AB87-52C4-B88C-61C3E82AA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237982"/>
              </p:ext>
            </p:extLst>
          </p:nvPr>
        </p:nvGraphicFramePr>
        <p:xfrm>
          <a:off x="1862254" y="1550019"/>
          <a:ext cx="8862896" cy="482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BCFB2C5-4D9E-3826-B7B9-AB6DA24C6C1B}"/>
              </a:ext>
            </a:extLst>
          </p:cNvPr>
          <p:cNvSpPr/>
          <p:nvPr/>
        </p:nvSpPr>
        <p:spPr>
          <a:xfrm>
            <a:off x="865041" y="-450769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2406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4225217">
            <a:off x="6266164" y="-2339885"/>
            <a:ext cx="18720011" cy="8846552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2">
            <a:extLst>
              <a:ext uri="{FF2B5EF4-FFF2-40B4-BE49-F238E27FC236}">
                <a16:creationId xmlns:a16="http://schemas.microsoft.com/office/drawing/2014/main" id="{4ACA3DCC-A825-D873-E1BC-1500BF3D05AD}"/>
              </a:ext>
            </a:extLst>
          </p:cNvPr>
          <p:cNvSpPr/>
          <p:nvPr/>
        </p:nvSpPr>
        <p:spPr>
          <a:xfrm rot="13944199" flipH="1" flipV="1">
            <a:off x="-10703402" y="3562253"/>
            <a:ext cx="17969092" cy="8374755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200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0800000">
            <a:off x="-1694730" y="-3701143"/>
            <a:ext cx="15584900" cy="1459890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10800000">
            <a:off x="3305254" y="7562350"/>
            <a:ext cx="4768534" cy="443798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-4028302" y="-2616200"/>
            <a:ext cx="20055702" cy="12551032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982790-A6D5-5D7D-EA0E-40CB620BE56E}"/>
              </a:ext>
            </a:extLst>
          </p:cNvPr>
          <p:cNvSpPr/>
          <p:nvPr/>
        </p:nvSpPr>
        <p:spPr>
          <a:xfrm>
            <a:off x="835581" y="-4733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3E9108-5041-2986-6A74-57A600A3FFA7}"/>
              </a:ext>
            </a:extLst>
          </p:cNvPr>
          <p:cNvSpPr/>
          <p:nvPr/>
        </p:nvSpPr>
        <p:spPr>
          <a:xfrm>
            <a:off x="820841" y="-48969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982D5-B3F4-4EA3-4AD6-97527AFB999C}"/>
              </a:ext>
            </a:extLst>
          </p:cNvPr>
          <p:cNvSpPr txBox="1"/>
          <p:nvPr/>
        </p:nvSpPr>
        <p:spPr>
          <a:xfrm>
            <a:off x="3226542" y="1871042"/>
            <a:ext cx="165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 dirty="0"/>
              <a:t>Q&amp;A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75BA1537-CB86-F43D-417E-E690763310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8883444"/>
                  </p:ext>
                </p:extLst>
              </p:nvPr>
            </p:nvGraphicFramePr>
            <p:xfrm>
              <a:off x="5222221" y="207116"/>
              <a:ext cx="3882386" cy="66508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82386" cy="6650884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890756" ay="804578" az="-21106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905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75BA1537-CB86-F43D-417E-E690763310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2221" y="207116"/>
                <a:ext cx="3882386" cy="66508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8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28195" y="-60580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4" y="472819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CA55BA-1871-149A-8134-6A5E790FB06E}"/>
              </a:ext>
            </a:extLst>
          </p:cNvPr>
          <p:cNvSpPr/>
          <p:nvPr/>
        </p:nvSpPr>
        <p:spPr>
          <a:xfrm>
            <a:off x="4707586" y="313280"/>
            <a:ext cx="2776827" cy="777046"/>
          </a:xfrm>
          <a:prstGeom prst="roundRect">
            <a:avLst>
              <a:gd name="adj" fmla="val 37025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4A5665-9DEA-8024-0E90-7F48BC61ADBA}"/>
              </a:ext>
            </a:extLst>
          </p:cNvPr>
          <p:cNvSpPr/>
          <p:nvPr/>
        </p:nvSpPr>
        <p:spPr>
          <a:xfrm>
            <a:off x="850070" y="4626961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3">
                    <a:lumMod val="50000"/>
                  </a:schemeClr>
                </a:solidFill>
              </a:rPr>
              <a:t>Creating and Managing Issues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AE8902-F3F8-A173-3B3F-576EEF161187}"/>
              </a:ext>
            </a:extLst>
          </p:cNvPr>
          <p:cNvSpPr/>
          <p:nvPr/>
        </p:nvSpPr>
        <p:spPr>
          <a:xfrm>
            <a:off x="838970" y="3581260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4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F8E093-7F42-D1CA-F1CA-7BE22E09AB10}"/>
              </a:ext>
            </a:extLst>
          </p:cNvPr>
          <p:cNvSpPr/>
          <p:nvPr/>
        </p:nvSpPr>
        <p:spPr>
          <a:xfrm>
            <a:off x="838511" y="1489858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Introduction to Jira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A4FB1E-B832-C6DC-E828-318805EFFF28}"/>
              </a:ext>
            </a:extLst>
          </p:cNvPr>
          <p:cNvSpPr/>
          <p:nvPr/>
        </p:nvSpPr>
        <p:spPr>
          <a:xfrm>
            <a:off x="838511" y="2535559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Key Features of Jira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BF9A04-22B4-DDDB-270D-B209DAD224A9}"/>
              </a:ext>
            </a:extLst>
          </p:cNvPr>
          <p:cNvSpPr/>
          <p:nvPr/>
        </p:nvSpPr>
        <p:spPr>
          <a:xfrm>
            <a:off x="862420" y="5672662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Assigning and Tracking Work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7E0FB1-B5E0-2A49-A840-5CFA37566CA5}"/>
              </a:ext>
            </a:extLst>
          </p:cNvPr>
          <p:cNvSpPr/>
          <p:nvPr/>
        </p:nvSpPr>
        <p:spPr>
          <a:xfrm>
            <a:off x="6278911" y="1489858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/>
                </a:solidFill>
              </a:rPr>
              <a:t>Reporting and Dashboards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1860DF-B1E2-BEC5-A2D2-0A94CABE27DD}"/>
              </a:ext>
            </a:extLst>
          </p:cNvPr>
          <p:cNvSpPr/>
          <p:nvPr/>
        </p:nvSpPr>
        <p:spPr>
          <a:xfrm>
            <a:off x="6278911" y="3571638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/>
                </a:solidFill>
              </a:rPr>
              <a:t>Best Practices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E2D094-F86B-5C3A-6848-A5067CAB96F9}"/>
              </a:ext>
            </a:extLst>
          </p:cNvPr>
          <p:cNvSpPr/>
          <p:nvPr/>
        </p:nvSpPr>
        <p:spPr>
          <a:xfrm>
            <a:off x="6278911" y="2531230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Integration with Other Tools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F7E494-A120-ABF2-73CF-7FD41BC09144}"/>
              </a:ext>
            </a:extLst>
          </p:cNvPr>
          <p:cNvSpPr/>
          <p:nvPr/>
        </p:nvSpPr>
        <p:spPr>
          <a:xfrm>
            <a:off x="6278911" y="461204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Case Studies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D68377-459D-5593-5244-AD18B950B6CF}"/>
              </a:ext>
            </a:extLst>
          </p:cNvPr>
          <p:cNvSpPr/>
          <p:nvPr/>
        </p:nvSpPr>
        <p:spPr>
          <a:xfrm>
            <a:off x="6278911" y="5652454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</p:txBody>
      </p:sp>
      <p:pic>
        <p:nvPicPr>
          <p:cNvPr id="15" name="Picture 14" descr="A logo with a person running&#10;&#10;Description automatically generated">
            <a:extLst>
              <a:ext uri="{FF2B5EF4-FFF2-40B4-BE49-F238E27FC236}">
                <a16:creationId xmlns:a16="http://schemas.microsoft.com/office/drawing/2014/main" id="{5870A49E-F1BE-1532-D33F-43413D2F5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7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FD057CB-6210-4CA6-2A52-C6894276F14C}"/>
              </a:ext>
            </a:extLst>
          </p:cNvPr>
          <p:cNvSpPr txBox="1"/>
          <p:nvPr/>
        </p:nvSpPr>
        <p:spPr>
          <a:xfrm>
            <a:off x="1658112" y="4105948"/>
            <a:ext cx="863193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9600" b="1" i="1" dirty="0">
                <a:solidFill>
                  <a:srgbClr val="FF0000"/>
                </a:solidFill>
              </a:rPr>
              <a:t>Thank </a:t>
            </a:r>
            <a:r>
              <a:rPr lang="en-CA" sz="9600" b="1" i="1" dirty="0"/>
              <a:t>You</a:t>
            </a:r>
          </a:p>
        </p:txBody>
      </p:sp>
      <p:pic>
        <p:nvPicPr>
          <p:cNvPr id="19" name="Picture 18" descr="A logo with a person running&#10;&#10;Description automatically generated">
            <a:extLst>
              <a:ext uri="{FF2B5EF4-FFF2-40B4-BE49-F238E27FC236}">
                <a16:creationId xmlns:a16="http://schemas.microsoft.com/office/drawing/2014/main" id="{5ABDA94A-64B2-6D40-4B11-18A0EACBF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743040"/>
            <a:ext cx="3799484" cy="35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F1206E-6FF0-F8FE-79CD-D87C1341E955}"/>
              </a:ext>
            </a:extLst>
          </p:cNvPr>
          <p:cNvSpPr txBox="1"/>
          <p:nvPr/>
        </p:nvSpPr>
        <p:spPr>
          <a:xfrm>
            <a:off x="1332931" y="368489"/>
            <a:ext cx="9526138" cy="5356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CA" sz="6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CA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Ariz, A. (n.d.). </a:t>
            </a:r>
            <a:r>
              <a:rPr lang="en-CA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MyFitnessPal Case Study. </a:t>
            </a:r>
            <a:r>
              <a:rPr lang="en-CA" sz="1800" i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https://www.ashleyariz.com/work/myfitnesspal-casestudy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Choe, R. (n.d.). </a:t>
            </a:r>
            <a:r>
              <a:rPr lang="en-CA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Case Study – MyFitnessPal. 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Rachel Choe.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https://www.rachelchoezhien.com/portfolio/case-study-myfitnesspal/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MyFitnessPal: A UX Case Study. 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(2017, March 23). </a:t>
            </a:r>
            <a:r>
              <a:rPr lang="en-CA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Dreamrux</a:t>
            </a: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sz="18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https://www.dreamerux.com/articles/6n85nzx7kpyxdj3wj6elmrer83nsmj</a:t>
            </a:r>
            <a:endParaRPr lang="en-CA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39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21606" y="176543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0575" y="2061194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2">
            <a:extLst>
              <a:ext uri="{FF2B5EF4-FFF2-40B4-BE49-F238E27FC236}">
                <a16:creationId xmlns:a16="http://schemas.microsoft.com/office/drawing/2014/main" id="{30DC4712-C80E-04FF-2F12-F0FE169B6FF4}"/>
              </a:ext>
            </a:extLst>
          </p:cNvPr>
          <p:cNvSpPr/>
          <p:nvPr/>
        </p:nvSpPr>
        <p:spPr>
          <a:xfrm rot="16200000" flipH="1" flipV="1">
            <a:off x="-4728194" y="-1042656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F6522A50-7F71-638B-857C-048943925895}"/>
              </a:ext>
            </a:extLst>
          </p:cNvPr>
          <p:cNvSpPr/>
          <p:nvPr/>
        </p:nvSpPr>
        <p:spPr>
          <a:xfrm rot="16200000">
            <a:off x="4720574" y="14253194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3F1CF6E-4EFC-9C24-A74B-1FC019280ED3}"/>
              </a:ext>
            </a:extLst>
          </p:cNvPr>
          <p:cNvSpPr/>
          <p:nvPr/>
        </p:nvSpPr>
        <p:spPr>
          <a:xfrm>
            <a:off x="2735612" y="-3064882"/>
            <a:ext cx="1970944" cy="18510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55E4A4B-6C67-4837-6E00-73CA3894F789}"/>
              </a:ext>
            </a:extLst>
          </p:cNvPr>
          <p:cNvSpPr/>
          <p:nvPr/>
        </p:nvSpPr>
        <p:spPr>
          <a:xfrm>
            <a:off x="7747000" y="8221461"/>
            <a:ext cx="1443974" cy="14686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CA55BA-1871-149A-8134-6A5E790FB06E}"/>
              </a:ext>
            </a:extLst>
          </p:cNvPr>
          <p:cNvSpPr/>
          <p:nvPr/>
        </p:nvSpPr>
        <p:spPr>
          <a:xfrm>
            <a:off x="4707586" y="-977094"/>
            <a:ext cx="2776827" cy="777046"/>
          </a:xfrm>
          <a:prstGeom prst="roundRect">
            <a:avLst>
              <a:gd name="adj" fmla="val 37025"/>
            </a:avLst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>
                <a:solidFill>
                  <a:sysClr val="windowText" lastClr="000000"/>
                </a:solidFill>
              </a:rPr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4482" y="3391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Introduction to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191802"/>
            <a:ext cx="10487365" cy="4941870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AC165A-62B9-17F1-FF30-5C55D62E2D14}"/>
              </a:ext>
            </a:extLst>
          </p:cNvPr>
          <p:cNvSpPr/>
          <p:nvPr/>
        </p:nvSpPr>
        <p:spPr>
          <a:xfrm>
            <a:off x="824481" y="965307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7F824C-A331-6875-A91D-0EBCFE8F2B4E}"/>
              </a:ext>
            </a:extLst>
          </p:cNvPr>
          <p:cNvSpPr/>
          <p:nvPr/>
        </p:nvSpPr>
        <p:spPr>
          <a:xfrm>
            <a:off x="848390" y="1408662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A36C48-8AC9-6596-C8EC-20AC49575E0D}"/>
              </a:ext>
            </a:extLst>
          </p:cNvPr>
          <p:cNvSpPr/>
          <p:nvPr/>
        </p:nvSpPr>
        <p:spPr>
          <a:xfrm>
            <a:off x="1802269" y="1576212"/>
            <a:ext cx="3819067" cy="1557032"/>
          </a:xfrm>
          <a:prstGeom prst="roundRect">
            <a:avLst>
              <a:gd name="adj" fmla="val 2407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Comprehensive Project Management &amp; Issue Tracking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3D96E2-9B13-FC13-C59C-869E4723C9FE}"/>
              </a:ext>
            </a:extLst>
          </p:cNvPr>
          <p:cNvSpPr/>
          <p:nvPr/>
        </p:nvSpPr>
        <p:spPr>
          <a:xfrm>
            <a:off x="1802269" y="3724757"/>
            <a:ext cx="3819067" cy="1557031"/>
          </a:xfrm>
          <a:prstGeom prst="roundRect">
            <a:avLst>
              <a:gd name="adj" fmla="val 2237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Popular Among Agile Development Teams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7F3D2E-B014-FD0A-B794-9D58E73BA02E}"/>
              </a:ext>
            </a:extLst>
          </p:cNvPr>
          <p:cNvSpPr/>
          <p:nvPr/>
        </p:nvSpPr>
        <p:spPr>
          <a:xfrm>
            <a:off x="6800511" y="1576212"/>
            <a:ext cx="3819067" cy="1557032"/>
          </a:xfrm>
          <a:prstGeom prst="roundRect">
            <a:avLst>
              <a:gd name="adj" fmla="val 2407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Versatile &amp; Applicable Across Industries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6385B5B-9AFC-4C62-3061-69D29D7C9919}"/>
              </a:ext>
            </a:extLst>
          </p:cNvPr>
          <p:cNvSpPr/>
          <p:nvPr/>
        </p:nvSpPr>
        <p:spPr>
          <a:xfrm>
            <a:off x="6800510" y="3724756"/>
            <a:ext cx="3819067" cy="1557031"/>
          </a:xfrm>
          <a:prstGeom prst="roundRect">
            <a:avLst>
              <a:gd name="adj" fmla="val 2407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Additional Integrations Capabilities</a:t>
            </a:r>
          </a:p>
        </p:txBody>
      </p:sp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05244279-2349-C253-0956-9CE4CE2D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  <p:pic>
        <p:nvPicPr>
          <p:cNvPr id="29" name="Picture 28" descr="A logo with a person running&#10;&#10;Description automatically generated">
            <a:extLst>
              <a:ext uri="{FF2B5EF4-FFF2-40B4-BE49-F238E27FC236}">
                <a16:creationId xmlns:a16="http://schemas.microsoft.com/office/drawing/2014/main" id="{2B8434C6-4D9F-3920-1B35-7058242F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F74816-2EFE-A8C8-E2D1-6D0AA2BF4780}"/>
              </a:ext>
            </a:extLst>
          </p:cNvPr>
          <p:cNvSpPr/>
          <p:nvPr/>
        </p:nvSpPr>
        <p:spPr>
          <a:xfrm>
            <a:off x="-4841181" y="455766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3">
                    <a:lumMod val="50000"/>
                  </a:schemeClr>
                </a:solidFill>
              </a:rPr>
              <a:t>Creating and Managing Issues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671F05-5997-7F24-8902-61D92334F119}"/>
              </a:ext>
            </a:extLst>
          </p:cNvPr>
          <p:cNvSpPr/>
          <p:nvPr/>
        </p:nvSpPr>
        <p:spPr>
          <a:xfrm>
            <a:off x="-4852281" y="3511962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4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5E9DDE-DF80-31BD-8EBA-EE1527D35F56}"/>
              </a:ext>
            </a:extLst>
          </p:cNvPr>
          <p:cNvSpPr/>
          <p:nvPr/>
        </p:nvSpPr>
        <p:spPr>
          <a:xfrm>
            <a:off x="-4852740" y="2466261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Key Features of Jira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CC08E1-14E0-D1D0-6442-9E50B0BD6CFD}"/>
              </a:ext>
            </a:extLst>
          </p:cNvPr>
          <p:cNvSpPr/>
          <p:nvPr/>
        </p:nvSpPr>
        <p:spPr>
          <a:xfrm>
            <a:off x="-4828831" y="5603364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Assigning and Tracking Work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4E85A6-4704-C1AE-F4B7-ADB13A4998BA}"/>
              </a:ext>
            </a:extLst>
          </p:cNvPr>
          <p:cNvSpPr/>
          <p:nvPr/>
        </p:nvSpPr>
        <p:spPr>
          <a:xfrm>
            <a:off x="12538991" y="1408662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/>
                </a:solidFill>
              </a:rPr>
              <a:t>Reporting and Dashboards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43799E-4D75-DCA1-370F-B626F679FF92}"/>
              </a:ext>
            </a:extLst>
          </p:cNvPr>
          <p:cNvSpPr/>
          <p:nvPr/>
        </p:nvSpPr>
        <p:spPr>
          <a:xfrm>
            <a:off x="12538991" y="3490442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/>
                </a:solidFill>
              </a:rPr>
              <a:t>Best Practices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902C5A1-8754-C130-BEEA-DBEC6C14C75B}"/>
              </a:ext>
            </a:extLst>
          </p:cNvPr>
          <p:cNvSpPr/>
          <p:nvPr/>
        </p:nvSpPr>
        <p:spPr>
          <a:xfrm>
            <a:off x="12538991" y="2450034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Integration with Other Tools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112538D-2314-4CFE-CE29-0F5594BD9FC9}"/>
              </a:ext>
            </a:extLst>
          </p:cNvPr>
          <p:cNvSpPr/>
          <p:nvPr/>
        </p:nvSpPr>
        <p:spPr>
          <a:xfrm>
            <a:off x="12538991" y="4530850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Case Studies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51133E0-8FBD-2797-0257-B51B76A60938}"/>
              </a:ext>
            </a:extLst>
          </p:cNvPr>
          <p:cNvSpPr/>
          <p:nvPr/>
        </p:nvSpPr>
        <p:spPr>
          <a:xfrm>
            <a:off x="12538991" y="5571258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156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53574" y="-746380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3" y="11586194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46986" y="472819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4" y="-605806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E7F913-C4BB-3D96-DCC8-D509DC5D4901}"/>
              </a:ext>
            </a:extLst>
          </p:cNvPr>
          <p:cNvSpPr/>
          <p:nvPr/>
        </p:nvSpPr>
        <p:spPr>
          <a:xfrm>
            <a:off x="2462978" y="-1053194"/>
            <a:ext cx="1689922" cy="144666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3DF23D-AC3B-6326-1CA7-3B8B0270A39F}"/>
              </a:ext>
            </a:extLst>
          </p:cNvPr>
          <p:cNvSpPr/>
          <p:nvPr/>
        </p:nvSpPr>
        <p:spPr>
          <a:xfrm>
            <a:off x="7683499" y="5509957"/>
            <a:ext cx="1549011" cy="14623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4482" y="3391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191802"/>
            <a:ext cx="10487365" cy="4941870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923538-402B-B5C0-9586-A2417B0837E1}"/>
              </a:ext>
            </a:extLst>
          </p:cNvPr>
          <p:cNvSpPr/>
          <p:nvPr/>
        </p:nvSpPr>
        <p:spPr>
          <a:xfrm>
            <a:off x="824481" y="1117803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01539E-F28F-4E0C-FF33-FB62DE433FF9}"/>
              </a:ext>
            </a:extLst>
          </p:cNvPr>
          <p:cNvSpPr/>
          <p:nvPr/>
        </p:nvSpPr>
        <p:spPr>
          <a:xfrm>
            <a:off x="1001187" y="1844371"/>
            <a:ext cx="2905796" cy="853795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Issue</a:t>
            </a:r>
            <a:r>
              <a:rPr lang="en-CA" sz="2400" dirty="0">
                <a:solidFill>
                  <a:sysClr val="windowText" lastClr="000000"/>
                </a:solidFill>
              </a:rPr>
              <a:t> </a:t>
            </a:r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Tracking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B048FF-10CB-639C-D1EC-48BB5C33357D}"/>
              </a:ext>
            </a:extLst>
          </p:cNvPr>
          <p:cNvSpPr/>
          <p:nvPr/>
        </p:nvSpPr>
        <p:spPr>
          <a:xfrm>
            <a:off x="994598" y="3367979"/>
            <a:ext cx="4341700" cy="853795"/>
          </a:xfrm>
          <a:prstGeom prst="roundRect">
            <a:avLst>
              <a:gd name="adj" fmla="val 317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dirty="0">
                <a:solidFill>
                  <a:sysClr val="windowText" lastClr="000000"/>
                </a:solidFill>
              </a:rPr>
              <a:t>Customizable Workflow</a:t>
            </a: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F34C7AB6-F8E3-0C70-219B-A29F9EB3C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6B1DB4-6B6C-7A8B-98AF-C72E3D359692}"/>
              </a:ext>
            </a:extLst>
          </p:cNvPr>
          <p:cNvSpPr/>
          <p:nvPr/>
        </p:nvSpPr>
        <p:spPr>
          <a:xfrm>
            <a:off x="5942875" y="3367979"/>
            <a:ext cx="4646700" cy="853795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dirty="0">
                <a:solidFill>
                  <a:sysClr val="windowText" lastClr="000000"/>
                </a:solidFill>
              </a:rPr>
              <a:t>Integration With Other Tools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8DF063-CA07-0D50-3EE7-557FE6B30CB9}"/>
              </a:ext>
            </a:extLst>
          </p:cNvPr>
          <p:cNvSpPr/>
          <p:nvPr/>
        </p:nvSpPr>
        <p:spPr>
          <a:xfrm>
            <a:off x="4539688" y="1852993"/>
            <a:ext cx="3856167" cy="853795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Project Management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70425B-661C-FF0D-D211-1A274DC56C33}"/>
              </a:ext>
            </a:extLst>
          </p:cNvPr>
          <p:cNvSpPr/>
          <p:nvPr/>
        </p:nvSpPr>
        <p:spPr>
          <a:xfrm>
            <a:off x="1001185" y="4886402"/>
            <a:ext cx="6272451" cy="853795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Collaboration &amp; Communication Tools</a:t>
            </a:r>
          </a:p>
        </p:txBody>
      </p:sp>
      <p:pic>
        <p:nvPicPr>
          <p:cNvPr id="18" name="Graphic 17" descr="Magnifying glass with solid fill">
            <a:extLst>
              <a:ext uri="{FF2B5EF4-FFF2-40B4-BE49-F238E27FC236}">
                <a16:creationId xmlns:a16="http://schemas.microsoft.com/office/drawing/2014/main" id="{1F9124D1-ACCD-EB54-EB6D-17B5C1749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735" y="1996770"/>
            <a:ext cx="554182" cy="554182"/>
          </a:xfrm>
          <a:prstGeom prst="rect">
            <a:avLst/>
          </a:prstGeom>
        </p:spPr>
      </p:pic>
      <p:pic>
        <p:nvPicPr>
          <p:cNvPr id="20" name="Graphic 19" descr="Social network with solid fill">
            <a:extLst>
              <a:ext uri="{FF2B5EF4-FFF2-40B4-BE49-F238E27FC236}">
                <a16:creationId xmlns:a16="http://schemas.microsoft.com/office/drawing/2014/main" id="{A37C7B02-1E14-9C44-28BD-7E8021F0F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7735" y="4949550"/>
            <a:ext cx="710141" cy="710141"/>
          </a:xfrm>
          <a:prstGeom prst="rect">
            <a:avLst/>
          </a:prstGeom>
        </p:spPr>
      </p:pic>
      <p:pic>
        <p:nvPicPr>
          <p:cNvPr id="22" name="Graphic 21" descr="Gears with solid fill">
            <a:extLst>
              <a:ext uri="{FF2B5EF4-FFF2-40B4-BE49-F238E27FC236}">
                <a16:creationId xmlns:a16="http://schemas.microsoft.com/office/drawing/2014/main" id="{98C37332-861E-948F-6A59-944540C1B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7322" y="3514806"/>
            <a:ext cx="563577" cy="563577"/>
          </a:xfrm>
          <a:prstGeom prst="rect">
            <a:avLst/>
          </a:prstGeom>
        </p:spPr>
      </p:pic>
      <p:pic>
        <p:nvPicPr>
          <p:cNvPr id="24" name="Graphic 23" descr="Flowchart with solid fill">
            <a:extLst>
              <a:ext uri="{FF2B5EF4-FFF2-40B4-BE49-F238E27FC236}">
                <a16:creationId xmlns:a16="http://schemas.microsoft.com/office/drawing/2014/main" id="{D23A11BA-476B-9116-C4BE-B46B04918A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7735" y="3463148"/>
            <a:ext cx="666483" cy="666483"/>
          </a:xfrm>
          <a:prstGeom prst="rect">
            <a:avLst/>
          </a:prstGeom>
        </p:spPr>
      </p:pic>
      <p:pic>
        <p:nvPicPr>
          <p:cNvPr id="26" name="Graphic 25" descr="Clipboard with solid fill">
            <a:extLst>
              <a:ext uri="{FF2B5EF4-FFF2-40B4-BE49-F238E27FC236}">
                <a16:creationId xmlns:a16="http://schemas.microsoft.com/office/drawing/2014/main" id="{D480B25C-0F2B-EAD3-2526-315A941AA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2720" y="1979566"/>
            <a:ext cx="563577" cy="563577"/>
          </a:xfrm>
          <a:prstGeom prst="rect">
            <a:avLst/>
          </a:prstGeom>
        </p:spPr>
      </p:pic>
      <p:pic>
        <p:nvPicPr>
          <p:cNvPr id="27" name="Picture 26" descr="A logo with a person running&#10;&#10;Description automatically generated">
            <a:extLst>
              <a:ext uri="{FF2B5EF4-FFF2-40B4-BE49-F238E27FC236}">
                <a16:creationId xmlns:a16="http://schemas.microsoft.com/office/drawing/2014/main" id="{0804CD54-B364-8DD7-EC66-C1292287B4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28194" y="-403480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5" y="7485248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21606" y="8157195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6" y="-4706752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AC73F6-6675-3B25-B027-DFA83F2534FD}"/>
              </a:ext>
            </a:extLst>
          </p:cNvPr>
          <p:cNvSpPr/>
          <p:nvPr/>
        </p:nvSpPr>
        <p:spPr>
          <a:xfrm>
            <a:off x="2487171" y="400880"/>
            <a:ext cx="1654523" cy="15247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4DB7E4-3FBE-7FD3-AF30-3FF9DC54C42E}"/>
              </a:ext>
            </a:extLst>
          </p:cNvPr>
          <p:cNvSpPr/>
          <p:nvPr/>
        </p:nvSpPr>
        <p:spPr>
          <a:xfrm>
            <a:off x="7899023" y="3662737"/>
            <a:ext cx="1480177" cy="146050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191801"/>
            <a:ext cx="10487365" cy="5265319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24481" y="339153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Workflow 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D13CF7-639C-217E-31FB-0B9A9224371C}"/>
              </a:ext>
            </a:extLst>
          </p:cNvPr>
          <p:cNvSpPr/>
          <p:nvPr/>
        </p:nvSpPr>
        <p:spPr>
          <a:xfrm>
            <a:off x="846682" y="1143508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Creating and Managing Issues</a:t>
            </a:r>
          </a:p>
        </p:txBody>
      </p:sp>
      <p:pic>
        <p:nvPicPr>
          <p:cNvPr id="7" name="Picture 6" descr="A logo with a person running&#10;&#10;Description automatically generated">
            <a:extLst>
              <a:ext uri="{FF2B5EF4-FFF2-40B4-BE49-F238E27FC236}">
                <a16:creationId xmlns:a16="http://schemas.microsoft.com/office/drawing/2014/main" id="{04F6F998-601C-FA49-F221-7056CA109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6C89E7-62AC-C18D-D72B-AB3522445378}"/>
              </a:ext>
            </a:extLst>
          </p:cNvPr>
          <p:cNvSpPr/>
          <p:nvPr/>
        </p:nvSpPr>
        <p:spPr>
          <a:xfrm>
            <a:off x="1306809" y="1526257"/>
            <a:ext cx="8855763" cy="15377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2400" dirty="0">
                <a:solidFill>
                  <a:schemeClr val="accent4">
                    <a:lumMod val="50000"/>
                  </a:schemeClr>
                </a:solidFill>
              </a:rPr>
              <a:t>Importance</a:t>
            </a:r>
            <a:r>
              <a:rPr lang="en-CA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812E6C8-BF19-ECE8-7EFA-4457B7DCA8BF}"/>
              </a:ext>
            </a:extLst>
          </p:cNvPr>
          <p:cNvSpPr/>
          <p:nvPr/>
        </p:nvSpPr>
        <p:spPr>
          <a:xfrm>
            <a:off x="1689296" y="2260076"/>
            <a:ext cx="2417909" cy="53030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accent1">
                    <a:lumMod val="50000"/>
                  </a:schemeClr>
                </a:solidFill>
              </a:rPr>
              <a:t>Efficiency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F395E4-B064-C863-234C-29B871147B72}"/>
              </a:ext>
            </a:extLst>
          </p:cNvPr>
          <p:cNvSpPr/>
          <p:nvPr/>
        </p:nvSpPr>
        <p:spPr>
          <a:xfrm>
            <a:off x="4458835" y="2260076"/>
            <a:ext cx="2417909" cy="5303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accent1">
                    <a:lumMod val="50000"/>
                  </a:schemeClr>
                </a:solidFill>
              </a:rPr>
              <a:t>Clarity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324ADA-7DF1-7315-7B05-9C40E52D7415}"/>
              </a:ext>
            </a:extLst>
          </p:cNvPr>
          <p:cNvSpPr/>
          <p:nvPr/>
        </p:nvSpPr>
        <p:spPr>
          <a:xfrm>
            <a:off x="7189231" y="2260076"/>
            <a:ext cx="2417909" cy="5303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accent1">
                    <a:lumMod val="50000"/>
                  </a:schemeClr>
                </a:solidFill>
              </a:rPr>
              <a:t>Consistency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B034F29-11F6-AB05-773D-F42AA8B16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09" y="3524203"/>
            <a:ext cx="8876545" cy="2627604"/>
          </a:xfrm>
          <a:prstGeom prst="rect">
            <a:avLst/>
          </a:prstGeom>
        </p:spPr>
      </p:pic>
      <p:pic>
        <p:nvPicPr>
          <p:cNvPr id="38" name="Picture 37" descr="A blue and black logo&#10;&#10;Description automatically generated">
            <a:extLst>
              <a:ext uri="{FF2B5EF4-FFF2-40B4-BE49-F238E27FC236}">
                <a16:creationId xmlns:a16="http://schemas.microsoft.com/office/drawing/2014/main" id="{F92F8B27-B897-2115-999E-E9CC57A29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08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34785" y="-1314351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4" y="452814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28197" y="10877651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5" y="-766385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744095">
            <a:off x="2446174" y="3708762"/>
            <a:ext cx="1880598" cy="183463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20366844">
            <a:off x="7380528" y="610041"/>
            <a:ext cx="1692797" cy="16277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371351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Creating and Managing Issues</a:t>
            </a:r>
          </a:p>
        </p:txBody>
      </p: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76E4EA7D-DA43-66AC-8968-E3D95DD1A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35222"/>
              </p:ext>
            </p:extLst>
          </p:nvPr>
        </p:nvGraphicFramePr>
        <p:xfrm>
          <a:off x="1250302" y="1388143"/>
          <a:ext cx="9563880" cy="440954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90970">
                  <a:extLst>
                    <a:ext uri="{9D8B030D-6E8A-4147-A177-3AD203B41FA5}">
                      <a16:colId xmlns:a16="http://schemas.microsoft.com/office/drawing/2014/main" val="750290877"/>
                    </a:ext>
                  </a:extLst>
                </a:gridCol>
                <a:gridCol w="2390970">
                  <a:extLst>
                    <a:ext uri="{9D8B030D-6E8A-4147-A177-3AD203B41FA5}">
                      <a16:colId xmlns:a16="http://schemas.microsoft.com/office/drawing/2014/main" val="2607345859"/>
                    </a:ext>
                  </a:extLst>
                </a:gridCol>
                <a:gridCol w="2390970">
                  <a:extLst>
                    <a:ext uri="{9D8B030D-6E8A-4147-A177-3AD203B41FA5}">
                      <a16:colId xmlns:a16="http://schemas.microsoft.com/office/drawing/2014/main" val="3600275680"/>
                    </a:ext>
                  </a:extLst>
                </a:gridCol>
                <a:gridCol w="2390970">
                  <a:extLst>
                    <a:ext uri="{9D8B030D-6E8A-4147-A177-3AD203B41FA5}">
                      <a16:colId xmlns:a16="http://schemas.microsoft.com/office/drawing/2014/main" val="2797365931"/>
                    </a:ext>
                  </a:extLst>
                </a:gridCol>
              </a:tblGrid>
              <a:tr h="586062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Identification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Creation in Jira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Assigning Sprint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Board Prioritization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5953566"/>
                  </a:ext>
                </a:extLst>
              </a:tr>
              <a:tr h="382348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97296"/>
                  </a:ext>
                </a:extLst>
              </a:tr>
            </a:tbl>
          </a:graphicData>
        </a:graphic>
      </p:graphicFrame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2721D51-5868-C112-8CA4-3129794C3AA2}"/>
              </a:ext>
            </a:extLst>
          </p:cNvPr>
          <p:cNvSpPr/>
          <p:nvPr/>
        </p:nvSpPr>
        <p:spPr>
          <a:xfrm>
            <a:off x="2092575" y="2908368"/>
            <a:ext cx="939919" cy="4586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Bug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6EB014C-CDA2-5BF0-E246-801C9ABA46BD}"/>
              </a:ext>
            </a:extLst>
          </p:cNvPr>
          <p:cNvSpPr/>
          <p:nvPr/>
        </p:nvSpPr>
        <p:spPr>
          <a:xfrm>
            <a:off x="1616395" y="2274387"/>
            <a:ext cx="1769075" cy="4586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dirty="0">
                <a:solidFill>
                  <a:schemeClr val="accent6">
                    <a:lumMod val="50000"/>
                  </a:schemeClr>
                </a:solidFill>
              </a:rPr>
              <a:t>New Feature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840B291-8EE9-23A5-1586-AB1172DFCDC2}"/>
              </a:ext>
            </a:extLst>
          </p:cNvPr>
          <p:cNvSpPr/>
          <p:nvPr/>
        </p:nvSpPr>
        <p:spPr>
          <a:xfrm>
            <a:off x="2089085" y="3549617"/>
            <a:ext cx="937563" cy="458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dirty="0">
                <a:solidFill>
                  <a:schemeClr val="accent4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87DA718-405C-F488-9E9E-0A79724F9E53}"/>
              </a:ext>
            </a:extLst>
          </p:cNvPr>
          <p:cNvSpPr/>
          <p:nvPr/>
        </p:nvSpPr>
        <p:spPr>
          <a:xfrm>
            <a:off x="2089085" y="4192016"/>
            <a:ext cx="937564" cy="4586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Goal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62F9B05-DAD1-F7A0-48BA-91F042319010}"/>
              </a:ext>
            </a:extLst>
          </p:cNvPr>
          <p:cNvSpPr/>
          <p:nvPr/>
        </p:nvSpPr>
        <p:spPr>
          <a:xfrm>
            <a:off x="1510127" y="4831348"/>
            <a:ext cx="1902733" cy="4586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Improvement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09B728E-B281-C34E-2C31-0ABFDC735319}"/>
              </a:ext>
            </a:extLst>
          </p:cNvPr>
          <p:cNvSpPr/>
          <p:nvPr/>
        </p:nvSpPr>
        <p:spPr>
          <a:xfrm>
            <a:off x="3838680" y="2287509"/>
            <a:ext cx="1902733" cy="298672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EF238C9-EEE6-88DF-D8C1-A3700860DAF2}"/>
              </a:ext>
            </a:extLst>
          </p:cNvPr>
          <p:cNvSpPr/>
          <p:nvPr/>
        </p:nvSpPr>
        <p:spPr>
          <a:xfrm>
            <a:off x="4122116" y="2565519"/>
            <a:ext cx="1307478" cy="36427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 Type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C72E665-BA71-4BD4-EFA0-354E4BD867F5}"/>
              </a:ext>
            </a:extLst>
          </p:cNvPr>
          <p:cNvSpPr/>
          <p:nvPr/>
        </p:nvSpPr>
        <p:spPr>
          <a:xfrm>
            <a:off x="4122116" y="3089711"/>
            <a:ext cx="1307478" cy="36427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92D5708-EAFC-5EEA-E001-A8E2C8144629}"/>
              </a:ext>
            </a:extLst>
          </p:cNvPr>
          <p:cNvSpPr/>
          <p:nvPr/>
        </p:nvSpPr>
        <p:spPr>
          <a:xfrm>
            <a:off x="4136307" y="3617967"/>
            <a:ext cx="1307478" cy="36427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Description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504C49DE-496A-E29C-AE76-8A29DE5AB83E}"/>
              </a:ext>
            </a:extLst>
          </p:cNvPr>
          <p:cNvSpPr/>
          <p:nvPr/>
        </p:nvSpPr>
        <p:spPr>
          <a:xfrm>
            <a:off x="4136307" y="4668032"/>
            <a:ext cx="1307478" cy="36427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Parent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491EE740-AECE-226C-B075-BB7BC3486443}"/>
              </a:ext>
            </a:extLst>
          </p:cNvPr>
          <p:cNvSpPr/>
          <p:nvPr/>
        </p:nvSpPr>
        <p:spPr>
          <a:xfrm>
            <a:off x="4122116" y="4139846"/>
            <a:ext cx="1307478" cy="364272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Assignee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0B46ECC-66E7-2FB5-A141-9028B65C3705}"/>
              </a:ext>
            </a:extLst>
          </p:cNvPr>
          <p:cNvCxnSpPr>
            <a:cxnSpLocks/>
            <a:stCxn id="117" idx="3"/>
            <a:endCxn id="122" idx="1"/>
          </p:cNvCxnSpPr>
          <p:nvPr/>
        </p:nvCxnSpPr>
        <p:spPr>
          <a:xfrm>
            <a:off x="3032494" y="3137677"/>
            <a:ext cx="806186" cy="64319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7581FEB-9E4D-79B4-895F-6B08279A324C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3026649" y="3780873"/>
            <a:ext cx="812031" cy="64045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05427846-0EAE-547C-BDED-038383DFC38F}"/>
              </a:ext>
            </a:extLst>
          </p:cNvPr>
          <p:cNvCxnSpPr>
            <a:stCxn id="121" idx="3"/>
            <a:endCxn id="122" idx="1"/>
          </p:cNvCxnSpPr>
          <p:nvPr/>
        </p:nvCxnSpPr>
        <p:spPr>
          <a:xfrm flipV="1">
            <a:off x="3412860" y="3780873"/>
            <a:ext cx="425820" cy="127978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18172EE-A59B-CAF4-8305-309EF533A51D}"/>
              </a:ext>
            </a:extLst>
          </p:cNvPr>
          <p:cNvCxnSpPr>
            <a:cxnSpLocks/>
            <a:stCxn id="118" idx="3"/>
            <a:endCxn id="122" idx="1"/>
          </p:cNvCxnSpPr>
          <p:nvPr/>
        </p:nvCxnSpPr>
        <p:spPr>
          <a:xfrm>
            <a:off x="3385470" y="2503696"/>
            <a:ext cx="453210" cy="127717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63106CF5-E04D-9564-F70B-4D59F5F944F7}"/>
              </a:ext>
            </a:extLst>
          </p:cNvPr>
          <p:cNvCxnSpPr>
            <a:cxnSpLocks/>
            <a:stCxn id="119" idx="3"/>
            <a:endCxn id="122" idx="1"/>
          </p:cNvCxnSpPr>
          <p:nvPr/>
        </p:nvCxnSpPr>
        <p:spPr>
          <a:xfrm>
            <a:off x="3026648" y="3778926"/>
            <a:ext cx="812032" cy="1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34B018A8-A507-3494-F1A8-09B027E5638C}"/>
              </a:ext>
            </a:extLst>
          </p:cNvPr>
          <p:cNvSpPr/>
          <p:nvPr/>
        </p:nvSpPr>
        <p:spPr>
          <a:xfrm>
            <a:off x="6598006" y="3596790"/>
            <a:ext cx="1307478" cy="36427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Sprint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7F3175-D1C3-D876-D49B-8E5BCC5E0260}"/>
              </a:ext>
            </a:extLst>
          </p:cNvPr>
          <p:cNvSpPr/>
          <p:nvPr/>
        </p:nvSpPr>
        <p:spPr>
          <a:xfrm>
            <a:off x="9055098" y="3596790"/>
            <a:ext cx="1307478" cy="3642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To-Do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400DFCC3-ADC2-B7B5-DC01-D81F1AA32773}"/>
              </a:ext>
            </a:extLst>
          </p:cNvPr>
          <p:cNvCxnSpPr>
            <a:endCxn id="179" idx="1"/>
          </p:cNvCxnSpPr>
          <p:nvPr/>
        </p:nvCxnSpPr>
        <p:spPr>
          <a:xfrm>
            <a:off x="5741413" y="3778926"/>
            <a:ext cx="8565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A6A48F48-E845-F383-4911-3B231C603909}"/>
              </a:ext>
            </a:extLst>
          </p:cNvPr>
          <p:cNvCxnSpPr>
            <a:endCxn id="189" idx="1"/>
          </p:cNvCxnSpPr>
          <p:nvPr/>
        </p:nvCxnSpPr>
        <p:spPr>
          <a:xfrm>
            <a:off x="7905484" y="3778926"/>
            <a:ext cx="11496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6" name="Graphic 195" descr="Priorities with solid fill">
            <a:extLst>
              <a:ext uri="{FF2B5EF4-FFF2-40B4-BE49-F238E27FC236}">
                <a16:creationId xmlns:a16="http://schemas.microsoft.com/office/drawing/2014/main" id="{390A805A-CF25-E762-EF34-AB9DAA51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6395" y="4926607"/>
            <a:ext cx="288617" cy="288617"/>
          </a:xfrm>
          <a:prstGeom prst="rect">
            <a:avLst/>
          </a:prstGeom>
        </p:spPr>
      </p:pic>
      <p:pic>
        <p:nvPicPr>
          <p:cNvPr id="198" name="Graphic 197" descr="Bullseye with solid fill">
            <a:extLst>
              <a:ext uri="{FF2B5EF4-FFF2-40B4-BE49-F238E27FC236}">
                <a16:creationId xmlns:a16="http://schemas.microsoft.com/office/drawing/2014/main" id="{F407595C-7792-1CAD-2A27-9FE40E470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7568" y="4282101"/>
            <a:ext cx="288617" cy="288617"/>
          </a:xfrm>
          <a:prstGeom prst="rect">
            <a:avLst/>
          </a:prstGeom>
        </p:spPr>
      </p:pic>
      <p:pic>
        <p:nvPicPr>
          <p:cNvPr id="200" name="Graphic 199" descr="Clipboard Partially Checked with solid fill">
            <a:extLst>
              <a:ext uri="{FF2B5EF4-FFF2-40B4-BE49-F238E27FC236}">
                <a16:creationId xmlns:a16="http://schemas.microsoft.com/office/drawing/2014/main" id="{58D75792-E5D2-157F-9E27-3B9BAC89E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2800" y="3633898"/>
            <a:ext cx="288617" cy="288617"/>
          </a:xfrm>
          <a:prstGeom prst="rect">
            <a:avLst/>
          </a:prstGeom>
        </p:spPr>
      </p:pic>
      <p:pic>
        <p:nvPicPr>
          <p:cNvPr id="202" name="Graphic 201" descr="New with solid fill">
            <a:extLst>
              <a:ext uri="{FF2B5EF4-FFF2-40B4-BE49-F238E27FC236}">
                <a16:creationId xmlns:a16="http://schemas.microsoft.com/office/drawing/2014/main" id="{9AFD544E-200B-E50D-901D-FEDBF1154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92575" y="2359387"/>
            <a:ext cx="288617" cy="288617"/>
          </a:xfrm>
          <a:prstGeom prst="rect">
            <a:avLst/>
          </a:prstGeom>
        </p:spPr>
      </p:pic>
      <p:pic>
        <p:nvPicPr>
          <p:cNvPr id="204" name="Graphic 203" descr="Bug under magnifying glass with solid fill">
            <a:extLst>
              <a:ext uri="{FF2B5EF4-FFF2-40B4-BE49-F238E27FC236}">
                <a16:creationId xmlns:a16="http://schemas.microsoft.com/office/drawing/2014/main" id="{B8EFA0A4-9A98-0B79-1A34-855590D30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21310" y="2987822"/>
            <a:ext cx="288617" cy="288617"/>
          </a:xfrm>
          <a:prstGeom prst="rect">
            <a:avLst/>
          </a:prstGeom>
        </p:spPr>
      </p:pic>
      <p:sp>
        <p:nvSpPr>
          <p:cNvPr id="218" name="Arrow: Right 217">
            <a:extLst>
              <a:ext uri="{FF2B5EF4-FFF2-40B4-BE49-F238E27FC236}">
                <a16:creationId xmlns:a16="http://schemas.microsoft.com/office/drawing/2014/main" id="{7142BB18-2C51-FF3C-E3E5-B6F3FC7B4876}"/>
              </a:ext>
            </a:extLst>
          </p:cNvPr>
          <p:cNvSpPr/>
          <p:nvPr/>
        </p:nvSpPr>
        <p:spPr>
          <a:xfrm>
            <a:off x="3488685" y="1510710"/>
            <a:ext cx="349309" cy="31151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9" name="Arrow: Right 218">
            <a:extLst>
              <a:ext uri="{FF2B5EF4-FFF2-40B4-BE49-F238E27FC236}">
                <a16:creationId xmlns:a16="http://schemas.microsoft.com/office/drawing/2014/main" id="{BB6679F3-9938-531B-A13B-828BA5B395DC}"/>
              </a:ext>
            </a:extLst>
          </p:cNvPr>
          <p:cNvSpPr/>
          <p:nvPr/>
        </p:nvSpPr>
        <p:spPr>
          <a:xfrm>
            <a:off x="5891524" y="1510710"/>
            <a:ext cx="349309" cy="31151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0" name="Arrow: Right 219">
            <a:extLst>
              <a:ext uri="{FF2B5EF4-FFF2-40B4-BE49-F238E27FC236}">
                <a16:creationId xmlns:a16="http://schemas.microsoft.com/office/drawing/2014/main" id="{06D859DF-359B-8B4F-7CFF-7FA43B345918}"/>
              </a:ext>
            </a:extLst>
          </p:cNvPr>
          <p:cNvSpPr/>
          <p:nvPr/>
        </p:nvSpPr>
        <p:spPr>
          <a:xfrm>
            <a:off x="8272975" y="1510710"/>
            <a:ext cx="349309" cy="31151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 descr="A logo with a person running&#10;&#10;Description automatically generated">
            <a:extLst>
              <a:ext uri="{FF2B5EF4-FFF2-40B4-BE49-F238E27FC236}">
                <a16:creationId xmlns:a16="http://schemas.microsoft.com/office/drawing/2014/main" id="{716B3E03-7271-C356-8AB8-1B97F2408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5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8425811" y="-1330976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7559628" y="4429879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8425811" y="10861024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7559629" y="-7762121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744095">
            <a:off x="-1472984" y="4687367"/>
            <a:ext cx="1121978" cy="108671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20366844">
            <a:off x="12350061" y="734609"/>
            <a:ext cx="892820" cy="83010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311857"/>
            <a:ext cx="10487365" cy="6119810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798308" y="-808540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/>
                </a:solidFill>
              </a:rPr>
              <a:t>Creating and Managing Issues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88E40A-54C4-DF6C-07BF-0DA60706CDB2}"/>
              </a:ext>
            </a:extLst>
          </p:cNvPr>
          <p:cNvSpPr txBox="1"/>
          <p:nvPr/>
        </p:nvSpPr>
        <p:spPr>
          <a:xfrm>
            <a:off x="1254035" y="482184"/>
            <a:ext cx="3113684" cy="4426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Issue Creation Example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0C65DF-2270-BB54-C0A5-F82EEBD41CC7}"/>
              </a:ext>
            </a:extLst>
          </p:cNvPr>
          <p:cNvGrpSpPr/>
          <p:nvPr/>
        </p:nvGrpSpPr>
        <p:grpSpPr>
          <a:xfrm>
            <a:off x="3320813" y="982494"/>
            <a:ext cx="5202447" cy="5321029"/>
            <a:chOff x="3320813" y="982494"/>
            <a:chExt cx="5202447" cy="532102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ACE7B50-5C77-3E0B-8516-6525542A9395}"/>
                </a:ext>
              </a:extLst>
            </p:cNvPr>
            <p:cNvSpPr/>
            <p:nvPr/>
          </p:nvSpPr>
          <p:spPr>
            <a:xfrm>
              <a:off x="3320813" y="982494"/>
              <a:ext cx="5202447" cy="5321029"/>
            </a:xfrm>
            <a:prstGeom prst="roundRect">
              <a:avLst>
                <a:gd name="adj" fmla="val 376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" name="Picture 1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AC0AFAD-CA84-6CC8-829A-6E94EBC5E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686"/>
            <a:stretch/>
          </p:blipFill>
          <p:spPr>
            <a:xfrm>
              <a:off x="3698219" y="1214604"/>
              <a:ext cx="4370288" cy="4585895"/>
            </a:xfrm>
            <a:prstGeom prst="roundRect">
              <a:avLst>
                <a:gd name="adj" fmla="val 2881"/>
              </a:avLst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7D9795-24FA-DA8D-CAA1-51966ADC58B5}"/>
                </a:ext>
              </a:extLst>
            </p:cNvPr>
            <p:cNvSpPr txBox="1"/>
            <p:nvPr/>
          </p:nvSpPr>
          <p:spPr>
            <a:xfrm>
              <a:off x="4059189" y="5842566"/>
              <a:ext cx="372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accent2">
                      <a:lumMod val="50000"/>
                    </a:schemeClr>
                  </a:solidFill>
                </a:rPr>
                <a:t>Description of Issue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8E5A2A-B002-1C3F-1FDC-A74566F5461C}"/>
              </a:ext>
            </a:extLst>
          </p:cNvPr>
          <p:cNvGrpSpPr/>
          <p:nvPr/>
        </p:nvGrpSpPr>
        <p:grpSpPr>
          <a:xfrm>
            <a:off x="1254035" y="982493"/>
            <a:ext cx="9602033" cy="5321029"/>
            <a:chOff x="1254035" y="982493"/>
            <a:chExt cx="9602033" cy="532102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995968D-5576-987F-4D31-EDC5068749A9}"/>
                </a:ext>
              </a:extLst>
            </p:cNvPr>
            <p:cNvSpPr/>
            <p:nvPr/>
          </p:nvSpPr>
          <p:spPr>
            <a:xfrm>
              <a:off x="1254035" y="982493"/>
              <a:ext cx="9602033" cy="5321029"/>
            </a:xfrm>
            <a:prstGeom prst="roundRect">
              <a:avLst>
                <a:gd name="adj" fmla="val 376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23" name="Picture 2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8045C42-580E-1E81-BB98-60C45B07E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47" y="1214603"/>
              <a:ext cx="8018834" cy="4585894"/>
            </a:xfrm>
            <a:prstGeom prst="roundRect">
              <a:avLst>
                <a:gd name="adj" fmla="val 4152"/>
              </a:avLst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378447-6265-EF82-3103-3E8FCA5E3740}"/>
                </a:ext>
              </a:extLst>
            </p:cNvPr>
            <p:cNvSpPr txBox="1"/>
            <p:nvPr/>
          </p:nvSpPr>
          <p:spPr>
            <a:xfrm>
              <a:off x="4114248" y="5907661"/>
              <a:ext cx="3725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accent6">
                      <a:lumMod val="50000"/>
                    </a:schemeClr>
                  </a:solidFill>
                </a:rPr>
                <a:t>Assigning Sprint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D97B01-4120-87CE-BF8E-F9AB1482A4FC}"/>
              </a:ext>
            </a:extLst>
          </p:cNvPr>
          <p:cNvGrpSpPr/>
          <p:nvPr/>
        </p:nvGrpSpPr>
        <p:grpSpPr>
          <a:xfrm>
            <a:off x="1254034" y="982493"/>
            <a:ext cx="9602033" cy="5321029"/>
            <a:chOff x="1254034" y="982493"/>
            <a:chExt cx="9602033" cy="532102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D37453D-3D59-F514-9480-26E8D512A5F5}"/>
                </a:ext>
              </a:extLst>
            </p:cNvPr>
            <p:cNvSpPr/>
            <p:nvPr/>
          </p:nvSpPr>
          <p:spPr>
            <a:xfrm>
              <a:off x="1254034" y="982493"/>
              <a:ext cx="9602033" cy="5321029"/>
            </a:xfrm>
            <a:prstGeom prst="roundRect">
              <a:avLst>
                <a:gd name="adj" fmla="val 3765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E97B01-545C-07CD-92E1-D4ED3A7CB289}"/>
                </a:ext>
              </a:extLst>
            </p:cNvPr>
            <p:cNvSpPr txBox="1"/>
            <p:nvPr/>
          </p:nvSpPr>
          <p:spPr>
            <a:xfrm>
              <a:off x="4114247" y="5907661"/>
              <a:ext cx="37256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>
                  <a:solidFill>
                    <a:schemeClr val="accent4">
                      <a:lumMod val="50000"/>
                    </a:schemeClr>
                  </a:solidFill>
                </a:rPr>
                <a:t>Board Prioritization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3703D8-9991-1051-6561-058649DEDECD}"/>
                </a:ext>
              </a:extLst>
            </p:cNvPr>
            <p:cNvSpPr/>
            <p:nvPr/>
          </p:nvSpPr>
          <p:spPr>
            <a:xfrm>
              <a:off x="2441643" y="2500009"/>
              <a:ext cx="1672604" cy="6517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9520B7F-ED63-F205-D712-3AA01A811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64" y="1121354"/>
            <a:ext cx="9545803" cy="4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4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34785" y="-1314351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28194" y="452814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35414" y="10877649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28195" y="-766385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9744095">
            <a:off x="2540429" y="4779279"/>
            <a:ext cx="1880598" cy="183463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20366844">
            <a:off x="7380528" y="610041"/>
            <a:ext cx="1692797" cy="16277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552738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Creating and Managing Issues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6A6E5C-9703-D066-73C1-4940A274FC75}"/>
              </a:ext>
            </a:extLst>
          </p:cNvPr>
          <p:cNvSpPr/>
          <p:nvPr/>
        </p:nvSpPr>
        <p:spPr>
          <a:xfrm>
            <a:off x="4511735" y="6051599"/>
            <a:ext cx="3738886" cy="441700"/>
          </a:xfrm>
          <a:prstGeom prst="roundRect">
            <a:avLst>
              <a:gd name="adj" fmla="val 31736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ysClr val="windowText" lastClr="000000"/>
                </a:solidFill>
              </a:rPr>
              <a:t>Task Issue Lifecycle Flowchart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C3356-8B11-2250-BCEC-9CEDADC5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663" y="1108201"/>
            <a:ext cx="8126672" cy="4895512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4C6451D-8B18-EEF6-F85D-6096F58D8DA0}"/>
              </a:ext>
            </a:extLst>
          </p:cNvPr>
          <p:cNvSpPr/>
          <p:nvPr/>
        </p:nvSpPr>
        <p:spPr>
          <a:xfrm>
            <a:off x="820412" y="1034767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accent2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  <a:alpha val="0"/>
                  </a:schemeClr>
                </a:solidFill>
              </a:rPr>
              <a:t>Assigning and Tracking Work</a:t>
            </a:r>
          </a:p>
        </p:txBody>
      </p:sp>
    </p:spTree>
    <p:extLst>
      <p:ext uri="{BB962C8B-B14F-4D97-AF65-F5344CB8AC3E}">
        <p14:creationId xmlns:p14="http://schemas.microsoft.com/office/powerpoint/2010/main" val="233534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2">
            <a:extLst>
              <a:ext uri="{FF2B5EF4-FFF2-40B4-BE49-F238E27FC236}">
                <a16:creationId xmlns:a16="http://schemas.microsoft.com/office/drawing/2014/main" id="{F50218B6-627E-66A8-CE56-5A7768F032B1}"/>
              </a:ext>
            </a:extLst>
          </p:cNvPr>
          <p:cNvSpPr/>
          <p:nvPr/>
        </p:nvSpPr>
        <p:spPr>
          <a:xfrm rot="16200000" flipH="1" flipV="1">
            <a:off x="-4735686" y="1327248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3">
            <a:extLst>
              <a:ext uri="{FF2B5EF4-FFF2-40B4-BE49-F238E27FC236}">
                <a16:creationId xmlns:a16="http://schemas.microsoft.com/office/drawing/2014/main" id="{DB8F28CF-F318-5E52-F513-492F43DC2B1A}"/>
              </a:ext>
            </a:extLst>
          </p:cNvPr>
          <p:cNvSpPr/>
          <p:nvPr/>
        </p:nvSpPr>
        <p:spPr>
          <a:xfrm rot="16200000">
            <a:off x="4762550" y="2577427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2">
            <a:extLst>
              <a:ext uri="{FF2B5EF4-FFF2-40B4-BE49-F238E27FC236}">
                <a16:creationId xmlns:a16="http://schemas.microsoft.com/office/drawing/2014/main" id="{F684B1D5-23EE-8660-3808-83E69F15F261}"/>
              </a:ext>
            </a:extLst>
          </p:cNvPr>
          <p:cNvSpPr/>
          <p:nvPr/>
        </p:nvSpPr>
        <p:spPr>
          <a:xfrm rot="16200000" flipH="1" flipV="1">
            <a:off x="-4735687" y="13519248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3">
            <a:extLst>
              <a:ext uri="{FF2B5EF4-FFF2-40B4-BE49-F238E27FC236}">
                <a16:creationId xmlns:a16="http://schemas.microsoft.com/office/drawing/2014/main" id="{FA785D5B-9489-AC87-9756-B65920F70F5F}"/>
              </a:ext>
            </a:extLst>
          </p:cNvPr>
          <p:cNvSpPr/>
          <p:nvPr/>
        </p:nvSpPr>
        <p:spPr>
          <a:xfrm rot="16200000">
            <a:off x="4762551" y="-9614573"/>
            <a:ext cx="12192000" cy="2735611"/>
          </a:xfrm>
          <a:custGeom>
            <a:avLst/>
            <a:gdLst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0 h 3136419"/>
              <a:gd name="connsiteX1" fmla="*/ 15163800 w 15163800"/>
              <a:gd name="connsiteY1" fmla="*/ 0 h 3136419"/>
              <a:gd name="connsiteX2" fmla="*/ 15163800 w 15163800"/>
              <a:gd name="connsiteY2" fmla="*/ 3136419 h 3136419"/>
              <a:gd name="connsiteX3" fmla="*/ 0 w 15163800"/>
              <a:gd name="connsiteY3" fmla="*/ 3136419 h 3136419"/>
              <a:gd name="connsiteX4" fmla="*/ 0 w 15163800"/>
              <a:gd name="connsiteY4" fmla="*/ 0 h 3136419"/>
              <a:gd name="connsiteX0" fmla="*/ 0 w 15163800"/>
              <a:gd name="connsiteY0" fmla="*/ 394500 h 3530919"/>
              <a:gd name="connsiteX1" fmla="*/ 15163800 w 15163800"/>
              <a:gd name="connsiteY1" fmla="*/ 394500 h 3530919"/>
              <a:gd name="connsiteX2" fmla="*/ 15163800 w 15163800"/>
              <a:gd name="connsiteY2" fmla="*/ 3530919 h 3530919"/>
              <a:gd name="connsiteX3" fmla="*/ 0 w 15163800"/>
              <a:gd name="connsiteY3" fmla="*/ 3530919 h 3530919"/>
              <a:gd name="connsiteX4" fmla="*/ 0 w 15163800"/>
              <a:gd name="connsiteY4" fmla="*/ 394500 h 3530919"/>
              <a:gd name="connsiteX0" fmla="*/ 0 w 15163800"/>
              <a:gd name="connsiteY0" fmla="*/ 508804 h 3645223"/>
              <a:gd name="connsiteX1" fmla="*/ 15163800 w 15163800"/>
              <a:gd name="connsiteY1" fmla="*/ 508804 h 3645223"/>
              <a:gd name="connsiteX2" fmla="*/ 15163800 w 15163800"/>
              <a:gd name="connsiteY2" fmla="*/ 3645223 h 3645223"/>
              <a:gd name="connsiteX3" fmla="*/ 0 w 15163800"/>
              <a:gd name="connsiteY3" fmla="*/ 3645223 h 3645223"/>
              <a:gd name="connsiteX4" fmla="*/ 0 w 15163800"/>
              <a:gd name="connsiteY4" fmla="*/ 508804 h 3645223"/>
              <a:gd name="connsiteX0" fmla="*/ 0 w 15163800"/>
              <a:gd name="connsiteY0" fmla="*/ 672172 h 3808591"/>
              <a:gd name="connsiteX1" fmla="*/ 15163800 w 15163800"/>
              <a:gd name="connsiteY1" fmla="*/ 672172 h 3808591"/>
              <a:gd name="connsiteX2" fmla="*/ 15163800 w 15163800"/>
              <a:gd name="connsiteY2" fmla="*/ 3808591 h 3808591"/>
              <a:gd name="connsiteX3" fmla="*/ 0 w 15163800"/>
              <a:gd name="connsiteY3" fmla="*/ 3808591 h 3808591"/>
              <a:gd name="connsiteX4" fmla="*/ 0 w 15163800"/>
              <a:gd name="connsiteY4" fmla="*/ 672172 h 3808591"/>
              <a:gd name="connsiteX0" fmla="*/ 0 w 15163800"/>
              <a:gd name="connsiteY0" fmla="*/ 677372 h 3813791"/>
              <a:gd name="connsiteX1" fmla="*/ 15163800 w 15163800"/>
              <a:gd name="connsiteY1" fmla="*/ 677372 h 3813791"/>
              <a:gd name="connsiteX2" fmla="*/ 15163800 w 15163800"/>
              <a:gd name="connsiteY2" fmla="*/ 3813791 h 3813791"/>
              <a:gd name="connsiteX3" fmla="*/ 0 w 15163800"/>
              <a:gd name="connsiteY3" fmla="*/ 3813791 h 3813791"/>
              <a:gd name="connsiteX4" fmla="*/ 0 w 15163800"/>
              <a:gd name="connsiteY4" fmla="*/ 677372 h 3813791"/>
              <a:gd name="connsiteX0" fmla="*/ 0 w 15163800"/>
              <a:gd name="connsiteY0" fmla="*/ 642049 h 3778468"/>
              <a:gd name="connsiteX1" fmla="*/ 15163800 w 15163800"/>
              <a:gd name="connsiteY1" fmla="*/ 642049 h 3778468"/>
              <a:gd name="connsiteX2" fmla="*/ 15163800 w 15163800"/>
              <a:gd name="connsiteY2" fmla="*/ 3778468 h 3778468"/>
              <a:gd name="connsiteX3" fmla="*/ 0 w 15163800"/>
              <a:gd name="connsiteY3" fmla="*/ 3778468 h 3778468"/>
              <a:gd name="connsiteX4" fmla="*/ 0 w 15163800"/>
              <a:gd name="connsiteY4" fmla="*/ 642049 h 3778468"/>
              <a:gd name="connsiteX0" fmla="*/ 0 w 15163800"/>
              <a:gd name="connsiteY0" fmla="*/ 662666 h 3799085"/>
              <a:gd name="connsiteX1" fmla="*/ 15163800 w 15163800"/>
              <a:gd name="connsiteY1" fmla="*/ 662666 h 3799085"/>
              <a:gd name="connsiteX2" fmla="*/ 15163800 w 15163800"/>
              <a:gd name="connsiteY2" fmla="*/ 3799085 h 3799085"/>
              <a:gd name="connsiteX3" fmla="*/ 0 w 15163800"/>
              <a:gd name="connsiteY3" fmla="*/ 3799085 h 3799085"/>
              <a:gd name="connsiteX4" fmla="*/ 0 w 15163800"/>
              <a:gd name="connsiteY4" fmla="*/ 662666 h 3799085"/>
              <a:gd name="connsiteX0" fmla="*/ 0 w 15163800"/>
              <a:gd name="connsiteY0" fmla="*/ 771883 h 3908302"/>
              <a:gd name="connsiteX1" fmla="*/ 15163800 w 15163800"/>
              <a:gd name="connsiteY1" fmla="*/ 771883 h 3908302"/>
              <a:gd name="connsiteX2" fmla="*/ 15163800 w 15163800"/>
              <a:gd name="connsiteY2" fmla="*/ 3908302 h 3908302"/>
              <a:gd name="connsiteX3" fmla="*/ 0 w 15163800"/>
              <a:gd name="connsiteY3" fmla="*/ 3908302 h 3908302"/>
              <a:gd name="connsiteX4" fmla="*/ 0 w 15163800"/>
              <a:gd name="connsiteY4" fmla="*/ 771883 h 390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3800" h="3908302">
                <a:moveTo>
                  <a:pt x="0" y="771883"/>
                </a:moveTo>
                <a:cubicBezTo>
                  <a:pt x="5244498" y="-2182763"/>
                  <a:pt x="8481318" y="4568922"/>
                  <a:pt x="15163800" y="771883"/>
                </a:cubicBezTo>
                <a:lnTo>
                  <a:pt x="15163800" y="3908302"/>
                </a:lnTo>
                <a:lnTo>
                  <a:pt x="0" y="3908302"/>
                </a:lnTo>
                <a:lnTo>
                  <a:pt x="0" y="7718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A76241ED-3DD5-AE3E-87E4-ADBE6C879D37}"/>
              </a:ext>
            </a:extLst>
          </p:cNvPr>
          <p:cNvSpPr/>
          <p:nvPr/>
        </p:nvSpPr>
        <p:spPr>
          <a:xfrm rot="1444909">
            <a:off x="2848003" y="6491792"/>
            <a:ext cx="1284801" cy="12528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901A075-8047-D626-2A25-65F55B63DD6F}"/>
              </a:ext>
            </a:extLst>
          </p:cNvPr>
          <p:cNvSpPr/>
          <p:nvPr/>
        </p:nvSpPr>
        <p:spPr>
          <a:xfrm rot="276882">
            <a:off x="7281692" y="-787353"/>
            <a:ext cx="1497435" cy="143602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B2E62F3-B507-840E-9337-EF358632544D}"/>
              </a:ext>
            </a:extLst>
          </p:cNvPr>
          <p:cNvSpPr/>
          <p:nvPr/>
        </p:nvSpPr>
        <p:spPr>
          <a:xfrm>
            <a:off x="825035" y="-476853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  <a:alpha val="0"/>
            </a:schemeClr>
          </a:solidFill>
          <a:ln>
            <a:solidFill>
              <a:schemeClr val="accent5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Key Features of Jira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8608E-EE2F-BEAB-90BE-1518855E4E23}"/>
              </a:ext>
            </a:extLst>
          </p:cNvPr>
          <p:cNvSpPr/>
          <p:nvPr/>
        </p:nvSpPr>
        <p:spPr>
          <a:xfrm>
            <a:off x="824482" y="1060315"/>
            <a:ext cx="10487365" cy="5552738"/>
          </a:xfrm>
          <a:prstGeom prst="roundRect">
            <a:avLst>
              <a:gd name="adj" fmla="val 8975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D0B5C-C3A1-B58D-4AA8-580539C91512}"/>
              </a:ext>
            </a:extLst>
          </p:cNvPr>
          <p:cNvSpPr/>
          <p:nvPr/>
        </p:nvSpPr>
        <p:spPr>
          <a:xfrm>
            <a:off x="824481" y="-513496"/>
            <a:ext cx="482974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  <a:alpha val="0"/>
            </a:schemeClr>
          </a:solidFill>
          <a:ln>
            <a:solidFill>
              <a:schemeClr val="accent6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Introduction to Jira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16908C-1067-FE4E-0FF9-3970EAAF2235}"/>
              </a:ext>
            </a:extLst>
          </p:cNvPr>
          <p:cNvSpPr/>
          <p:nvPr/>
        </p:nvSpPr>
        <p:spPr>
          <a:xfrm>
            <a:off x="835581" y="-473366"/>
            <a:ext cx="4781922" cy="530308"/>
          </a:xfrm>
          <a:prstGeom prst="roundRect">
            <a:avLst>
              <a:gd name="adj" fmla="val 31736"/>
            </a:avLst>
          </a:prstGeom>
          <a:solidFill>
            <a:schemeClr val="accent4">
              <a:lumMod val="20000"/>
              <a:lumOff val="80000"/>
              <a:alpha val="0"/>
            </a:schemeClr>
          </a:solidFill>
          <a:ln>
            <a:solidFill>
              <a:schemeClr val="accent4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ysClr val="windowText" lastClr="000000">
                    <a:alpha val="0"/>
                  </a:sysClr>
                </a:solidFill>
              </a:rPr>
              <a:t>Workflow 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C50D29-35FF-441F-2422-BCF8634A5131}"/>
              </a:ext>
            </a:extLst>
          </p:cNvPr>
          <p:cNvSpPr/>
          <p:nvPr/>
        </p:nvSpPr>
        <p:spPr>
          <a:xfrm>
            <a:off x="835581" y="339153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Assigning and Tracking Work</a:t>
            </a:r>
          </a:p>
        </p:txBody>
      </p:sp>
      <p:pic>
        <p:nvPicPr>
          <p:cNvPr id="11" name="Picture 10" descr="A logo with a person running&#10;&#10;Description automatically generated">
            <a:extLst>
              <a:ext uri="{FF2B5EF4-FFF2-40B4-BE49-F238E27FC236}">
                <a16:creationId xmlns:a16="http://schemas.microsoft.com/office/drawing/2014/main" id="{8A6E6FB5-E924-C5B6-F472-3E8593C94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102" y="6096000"/>
            <a:ext cx="729022" cy="68175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497A8B-2CD2-1145-893E-84A2D28EC221}"/>
              </a:ext>
            </a:extLst>
          </p:cNvPr>
          <p:cNvSpPr/>
          <p:nvPr/>
        </p:nvSpPr>
        <p:spPr>
          <a:xfrm>
            <a:off x="835581" y="-447282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solidFill>
              <a:schemeClr val="accent3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  <a:alpha val="0"/>
                  </a:schemeClr>
                </a:solidFill>
              </a:rPr>
              <a:t>Creating and Managing Issues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3C59134-F7D8-E3A8-10C3-086D75B8D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363172"/>
              </p:ext>
            </p:extLst>
          </p:nvPr>
        </p:nvGraphicFramePr>
        <p:xfrm>
          <a:off x="1890011" y="1488623"/>
          <a:ext cx="8458972" cy="202642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114743">
                  <a:extLst>
                    <a:ext uri="{9D8B030D-6E8A-4147-A177-3AD203B41FA5}">
                      <a16:colId xmlns:a16="http://schemas.microsoft.com/office/drawing/2014/main" val="2996975701"/>
                    </a:ext>
                  </a:extLst>
                </a:gridCol>
                <a:gridCol w="2114743">
                  <a:extLst>
                    <a:ext uri="{9D8B030D-6E8A-4147-A177-3AD203B41FA5}">
                      <a16:colId xmlns:a16="http://schemas.microsoft.com/office/drawing/2014/main" val="1221463896"/>
                    </a:ext>
                  </a:extLst>
                </a:gridCol>
                <a:gridCol w="2114743">
                  <a:extLst>
                    <a:ext uri="{9D8B030D-6E8A-4147-A177-3AD203B41FA5}">
                      <a16:colId xmlns:a16="http://schemas.microsoft.com/office/drawing/2014/main" val="1152923531"/>
                    </a:ext>
                  </a:extLst>
                </a:gridCol>
                <a:gridCol w="2114743">
                  <a:extLst>
                    <a:ext uri="{9D8B030D-6E8A-4147-A177-3AD203B41FA5}">
                      <a16:colId xmlns:a16="http://schemas.microsoft.com/office/drawing/2014/main" val="3169954166"/>
                    </a:ext>
                  </a:extLst>
                </a:gridCol>
              </a:tblGrid>
              <a:tr h="972540">
                <a:tc gridSpan="4">
                  <a:txBody>
                    <a:bodyPr/>
                    <a:lstStyle/>
                    <a:p>
                      <a:pPr algn="ctr"/>
                      <a:r>
                        <a:rPr lang="en-CA" sz="3200" b="0" dirty="0"/>
                        <a:t>Work Assignment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3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675478"/>
                  </a:ext>
                </a:extLst>
              </a:tr>
              <a:tr h="1053887"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832881"/>
                  </a:ext>
                </a:extLst>
              </a:tr>
            </a:tbl>
          </a:graphicData>
        </a:graphic>
      </p:graphicFrame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35CD306-849F-04C6-4DBB-22CD8CB2F1D6}"/>
              </a:ext>
            </a:extLst>
          </p:cNvPr>
          <p:cNvSpPr/>
          <p:nvPr/>
        </p:nvSpPr>
        <p:spPr>
          <a:xfrm>
            <a:off x="2087451" y="2719589"/>
            <a:ext cx="1555931" cy="530308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>
                <a:solidFill>
                  <a:schemeClr val="accent6">
                    <a:lumMod val="50000"/>
                  </a:schemeClr>
                </a:solidFill>
              </a:rPr>
              <a:t>Issues</a:t>
            </a:r>
            <a:endParaRPr lang="en-CA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1082144-7719-067B-DDC1-E0C38687FA3D}"/>
              </a:ext>
            </a:extLst>
          </p:cNvPr>
          <p:cNvSpPr/>
          <p:nvPr/>
        </p:nvSpPr>
        <p:spPr>
          <a:xfrm>
            <a:off x="4202302" y="2719589"/>
            <a:ext cx="1555931" cy="530308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Sprints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3C3B5B-CC1B-BAB9-C4D7-02B2365B705D}"/>
              </a:ext>
            </a:extLst>
          </p:cNvPr>
          <p:cNvSpPr/>
          <p:nvPr/>
        </p:nvSpPr>
        <p:spPr>
          <a:xfrm>
            <a:off x="6394069" y="2719589"/>
            <a:ext cx="155593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Epics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5EE06FA-95F9-F450-297F-D3C0898491D5}"/>
              </a:ext>
            </a:extLst>
          </p:cNvPr>
          <p:cNvSpPr/>
          <p:nvPr/>
        </p:nvSpPr>
        <p:spPr>
          <a:xfrm>
            <a:off x="8508920" y="2719589"/>
            <a:ext cx="1622493" cy="530308"/>
          </a:xfrm>
          <a:prstGeom prst="roundRect">
            <a:avLst>
              <a:gd name="adj" fmla="val 3173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2">
                    <a:lumMod val="10000"/>
                  </a:schemeClr>
                </a:solidFill>
              </a:rPr>
              <a:t>Assignee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2F73E9F-5034-82AD-D780-068B9D115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869425"/>
              </p:ext>
            </p:extLst>
          </p:nvPr>
        </p:nvGraphicFramePr>
        <p:xfrm>
          <a:off x="1289154" y="3931777"/>
          <a:ext cx="9563724" cy="23524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90931">
                  <a:extLst>
                    <a:ext uri="{9D8B030D-6E8A-4147-A177-3AD203B41FA5}">
                      <a16:colId xmlns:a16="http://schemas.microsoft.com/office/drawing/2014/main" val="2996975701"/>
                    </a:ext>
                  </a:extLst>
                </a:gridCol>
                <a:gridCol w="2390931">
                  <a:extLst>
                    <a:ext uri="{9D8B030D-6E8A-4147-A177-3AD203B41FA5}">
                      <a16:colId xmlns:a16="http://schemas.microsoft.com/office/drawing/2014/main" val="1221463896"/>
                    </a:ext>
                  </a:extLst>
                </a:gridCol>
                <a:gridCol w="2390931">
                  <a:extLst>
                    <a:ext uri="{9D8B030D-6E8A-4147-A177-3AD203B41FA5}">
                      <a16:colId xmlns:a16="http://schemas.microsoft.com/office/drawing/2014/main" val="1152923531"/>
                    </a:ext>
                  </a:extLst>
                </a:gridCol>
                <a:gridCol w="2390931">
                  <a:extLst>
                    <a:ext uri="{9D8B030D-6E8A-4147-A177-3AD203B41FA5}">
                      <a16:colId xmlns:a16="http://schemas.microsoft.com/office/drawing/2014/main" val="3169954166"/>
                    </a:ext>
                  </a:extLst>
                </a:gridCol>
              </a:tblGrid>
              <a:tr h="974357">
                <a:tc gridSpan="4">
                  <a:txBody>
                    <a:bodyPr/>
                    <a:lstStyle/>
                    <a:p>
                      <a:pPr algn="ctr"/>
                      <a:r>
                        <a:rPr lang="en-CA" sz="3200" b="0" dirty="0"/>
                        <a:t>Tracking and Monitoring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sz="32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675478"/>
                  </a:ext>
                </a:extLst>
              </a:tr>
              <a:tr h="1378053"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CA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832881"/>
                  </a:ext>
                </a:extLst>
              </a:tr>
            </a:tbl>
          </a:graphicData>
        </a:graphic>
      </p:graphicFrame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588258-F449-9A10-0542-CA53E8F8D846}"/>
              </a:ext>
            </a:extLst>
          </p:cNvPr>
          <p:cNvSpPr/>
          <p:nvPr/>
        </p:nvSpPr>
        <p:spPr>
          <a:xfrm>
            <a:off x="1507962" y="5183563"/>
            <a:ext cx="1835374" cy="767532"/>
          </a:xfrm>
          <a:prstGeom prst="roundRect">
            <a:avLst>
              <a:gd name="adj" fmla="val 3173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5">
                    <a:lumMod val="50000"/>
                  </a:schemeClr>
                </a:solidFill>
              </a:rPr>
              <a:t>Scrum Boards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7335B6B-D116-1007-12A8-D065908EA53A}"/>
              </a:ext>
            </a:extLst>
          </p:cNvPr>
          <p:cNvSpPr/>
          <p:nvPr/>
        </p:nvSpPr>
        <p:spPr>
          <a:xfrm>
            <a:off x="4061572" y="5183563"/>
            <a:ext cx="1835374" cy="767532"/>
          </a:xfrm>
          <a:prstGeom prst="roundRect">
            <a:avLst>
              <a:gd name="adj" fmla="val 317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2">
                    <a:lumMod val="50000"/>
                  </a:schemeClr>
                </a:solidFill>
              </a:rPr>
              <a:t>Timeline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6131156-D812-53E6-09F8-6398BB45AF30}"/>
              </a:ext>
            </a:extLst>
          </p:cNvPr>
          <p:cNvSpPr/>
          <p:nvPr/>
        </p:nvSpPr>
        <p:spPr>
          <a:xfrm>
            <a:off x="6394069" y="5183563"/>
            <a:ext cx="1835374" cy="767532"/>
          </a:xfrm>
          <a:prstGeom prst="roundRect">
            <a:avLst>
              <a:gd name="adj" fmla="val 3173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6">
                    <a:lumMod val="50000"/>
                  </a:schemeClr>
                </a:solidFill>
              </a:rPr>
              <a:t>Issue Status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AE0668-F1D6-ABF4-0324-328548E2B16F}"/>
              </a:ext>
            </a:extLst>
          </p:cNvPr>
          <p:cNvSpPr/>
          <p:nvPr/>
        </p:nvSpPr>
        <p:spPr>
          <a:xfrm>
            <a:off x="8679496" y="5183563"/>
            <a:ext cx="1835374" cy="767532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</a:schemeClr>
                </a:solidFill>
              </a:rPr>
              <a:t>Epic List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062D47-79E9-E1B9-96BB-5C117177E0BD}"/>
              </a:ext>
            </a:extLst>
          </p:cNvPr>
          <p:cNvSpPr/>
          <p:nvPr/>
        </p:nvSpPr>
        <p:spPr>
          <a:xfrm>
            <a:off x="835581" y="1032615"/>
            <a:ext cx="4759721" cy="530308"/>
          </a:xfrm>
          <a:prstGeom prst="roundRect">
            <a:avLst>
              <a:gd name="adj" fmla="val 31736"/>
            </a:avLst>
          </a:prstGeom>
          <a:solidFill>
            <a:schemeClr val="accent1">
              <a:lumMod val="20000"/>
              <a:lumOff val="80000"/>
              <a:alpha val="0"/>
            </a:schemeClr>
          </a:solidFill>
          <a:ln>
            <a:solidFill>
              <a:schemeClr val="accent1">
                <a:lumMod val="50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accent1">
                    <a:lumMod val="50000"/>
                    <a:alpha val="0"/>
                  </a:schemeClr>
                </a:solidFill>
              </a:rPr>
              <a:t>Reporting and Dashboards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7E2A371-5D16-F0F1-4B99-C38A1EB79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89" y="53035"/>
            <a:ext cx="1751215" cy="10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738</Words>
  <Application>Microsoft Office PowerPoint</Application>
  <PresentationFormat>Widescreen</PresentationFormat>
  <Paragraphs>257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Alef</vt:lpstr>
      <vt:lpstr>Aptos</vt:lpstr>
      <vt:lpstr>Aptos Display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SugamRanaMagar</dc:creator>
  <cp:lastModifiedBy>Harshdeep Singh</cp:lastModifiedBy>
  <cp:revision>20</cp:revision>
  <dcterms:created xsi:type="dcterms:W3CDTF">2024-10-05T19:46:35Z</dcterms:created>
  <dcterms:modified xsi:type="dcterms:W3CDTF">2024-10-18T21:34:59Z</dcterms:modified>
</cp:coreProperties>
</file>